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259" r:id="rId6"/>
    <p:sldId id="260" r:id="rId7"/>
    <p:sldId id="261" r:id="rId8"/>
    <p:sldId id="277" r:id="rId9"/>
    <p:sldId id="280" r:id="rId10"/>
    <p:sldId id="281" r:id="rId11"/>
    <p:sldId id="283" r:id="rId12"/>
    <p:sldId id="282" r:id="rId13"/>
    <p:sldId id="284" r:id="rId14"/>
    <p:sldId id="285" r:id="rId15"/>
    <p:sldId id="286" r:id="rId16"/>
    <p:sldId id="288" r:id="rId17"/>
    <p:sldId id="287" r:id="rId18"/>
    <p:sldId id="289" r:id="rId19"/>
    <p:sldId id="290" r:id="rId20"/>
    <p:sldId id="291"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FFFFFF"/>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57" d="100"/>
          <a:sy n="57" d="100"/>
        </p:scale>
        <p:origin x="90" y="43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17/01/2018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1/17/2018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898700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769345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46995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03714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75566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14122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70698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279728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718346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390722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87829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213439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084256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56938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2.xml"/><Relationship Id="rId7" Type="http://schemas.openxmlformats.org/officeDocument/2006/relationships/image" Target="../media/image2.jpeg"/><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 Target="../slides/slide17.xml"/><Relationship Id="rId5" Type="http://schemas.openxmlformats.org/officeDocument/2006/relationships/slide" Target="../slides/slide15.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31674" y="620688"/>
            <a:ext cx="145665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5.1 – Logical Design</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07504"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315063" y="620688"/>
            <a:ext cx="158417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6.1 – Physical</a:t>
            </a:r>
            <a:r>
              <a:rPr lang="en-US" sz="1100" b="1" baseline="0" dirty="0" smtClean="0">
                <a:latin typeface="Arial" panose="020B0604020202020204" pitchFamily="34" charset="0"/>
                <a:cs typeface="Arial" panose="020B0604020202020204" pitchFamily="34" charset="0"/>
              </a:rPr>
              <a:t> Design</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925974" y="620688"/>
            <a:ext cx="1487564" cy="357190"/>
          </a:xfrm>
          <a:prstGeom prst="round2SameRect">
            <a:avLst/>
          </a:prstGeom>
          <a:gradFill>
            <a:gsLst>
              <a:gs pos="0">
                <a:srgbClr val="002060"/>
              </a:gs>
              <a:gs pos="51000">
                <a:schemeClr val="accent5">
                  <a:lumMod val="50000"/>
                </a:schemeClr>
              </a:gs>
              <a:gs pos="100000">
                <a:schemeClr val="accent5">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M3.1 – Presentation</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rId6" action="ppaction://hlinksldjump"/>
          </p:cNvPr>
          <p:cNvSpPr/>
          <p:nvPr userDrawn="1"/>
        </p:nvSpPr>
        <p:spPr>
          <a:xfrm>
            <a:off x="6876256"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pic>
        <p:nvPicPr>
          <p:cNvPr id="9" name="Picture 8"/>
          <p:cNvPicPr/>
          <p:nvPr userDrawn="1"/>
        </p:nvPicPr>
        <p:blipFill>
          <a:blip r:embed="rId7" cstate="print">
            <a:extLst>
              <a:ext uri="{28A0092B-C50C-407E-A947-70E740481C1C}">
                <a14:useLocalDpi xmlns:a14="http://schemas.microsoft.com/office/drawing/2010/main" val="0"/>
              </a:ext>
            </a:extLst>
          </a:blip>
          <a:stretch>
            <a:fillRect/>
          </a:stretch>
        </p:blipFill>
        <p:spPr>
          <a:xfrm>
            <a:off x="7939883" y="44624"/>
            <a:ext cx="1168621" cy="918738"/>
          </a:xfrm>
          <a:prstGeom prst="rect">
            <a:avLst/>
          </a:prstGeom>
        </p:spPr>
      </p:pic>
      <p:sp>
        <p:nvSpPr>
          <p:cNvPr id="10" name="Round Same Side Corner Rectangle 9">
            <a:hlinkClick r:id="rId8" action="ppaction://hlinksldjump"/>
          </p:cNvPr>
          <p:cNvSpPr/>
          <p:nvPr userDrawn="1"/>
        </p:nvSpPr>
        <p:spPr>
          <a:xfrm>
            <a:off x="5440273" y="620688"/>
            <a:ext cx="1409250" cy="357190"/>
          </a:xfrm>
          <a:prstGeom prst="round2SameRect">
            <a:avLst/>
          </a:prstGeom>
          <a:gradFill>
            <a:gsLst>
              <a:gs pos="0">
                <a:srgbClr val="C00000"/>
              </a:gs>
              <a:gs pos="53000">
                <a:srgbClr val="FF0000"/>
              </a:gs>
              <a:gs pos="100000">
                <a:schemeClr val="accent6">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D2.1 – </a:t>
            </a:r>
            <a:r>
              <a:rPr lang="en-GB" sz="1100" b="1" baseline="0" dirty="0" smtClean="0">
                <a:latin typeface="Arial" panose="020B0604020202020204" pitchFamily="34" charset="0"/>
                <a:cs typeface="Arial" panose="020B0604020202020204" pitchFamily="34" charset="0"/>
              </a:rPr>
              <a:t>Analysis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Resources/P5.1%20-%20Logical%20and%20Physical%20Data%20Models.mp4" TargetMode="Externa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51723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11.4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Create Logical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Physical Designs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Specified Business Systems </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880666" y="332656"/>
            <a:ext cx="6723781" cy="1492716"/>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US" sz="2800" b="1" dirty="0"/>
              <a:t>Unit 11 - Systems Analysis and Design</a:t>
            </a:r>
            <a:endParaRPr lang="en-GB" sz="2800" b="1" dirty="0" smtClean="0"/>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557139" cy="1569660"/>
          </a:xfrm>
          <a:prstGeom prst="rect">
            <a:avLst/>
          </a:prstGeom>
        </p:spPr>
      </p:pic>
      <p:graphicFrame>
        <p:nvGraphicFramePr>
          <p:cNvPr id="2" name="Table 1"/>
          <p:cNvGraphicFramePr>
            <a:graphicFrameLocks noGrp="1"/>
          </p:cNvGraphicFramePr>
          <p:nvPr/>
        </p:nvGraphicFramePr>
        <p:xfrm>
          <a:off x="979487" y="3352641"/>
          <a:ext cx="7185025" cy="224155"/>
        </p:xfrm>
        <a:graphic>
          <a:graphicData uri="http://schemas.openxmlformats.org/drawingml/2006/table">
            <a:tbl>
              <a:tblPr>
                <a:tableStyleId>{5C22544A-7EE6-4342-B048-85BDC9FD1C3A}</a:tableStyleId>
              </a:tblPr>
              <a:tblGrid>
                <a:gridCol w="7185025"/>
              </a:tblGrid>
              <a:tr h="224155">
                <a:tc>
                  <a:txBody>
                    <a:bodyPr/>
                    <a:lstStyle/>
                    <a:p>
                      <a:pPr algn="ctr">
                        <a:spcAft>
                          <a:spcPts val="0"/>
                        </a:spcAft>
                      </a:pPr>
                      <a:r>
                        <a:rPr lang="en-GB" sz="1200" dirty="0">
                          <a:effectLst/>
                        </a:rPr>
                        <a:t>LO4 - Be able to create logical and physical designs for specified business systems</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32311"/>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b="1" dirty="0" smtClean="0">
                <a:solidFill>
                  <a:srgbClr val="FF0000"/>
                </a:solidFill>
              </a:rPr>
              <a:t>Processes</a:t>
            </a:r>
            <a:r>
              <a:rPr lang="en-US" dirty="0" smtClean="0">
                <a:solidFill>
                  <a:srgbClr val="FF0000"/>
                </a:solidFill>
              </a:rPr>
              <a:t> </a:t>
            </a:r>
            <a:r>
              <a:rPr lang="en-US" dirty="0" smtClean="0"/>
              <a:t>– How the user will interact with the system has to be considered at this stage. A perfect data rich system is only as good as the user experience of the system and if the processes of data usage are difficult, so will the experience. There should be facilities within the system that not only serve their purpose but offer the user additional unconsidered purposes, like a VLE adding in homework tracking options, or a MIS adding in automatic flagging options for problematic students.</a:t>
            </a:r>
          </a:p>
          <a:p>
            <a:pPr marL="285750" lvl="7" indent="-285750">
              <a:buClr>
                <a:srgbClr val="C00000"/>
              </a:buClr>
              <a:buSzPct val="80000"/>
              <a:buFont typeface="Arial" panose="020B0604020202020204" pitchFamily="34" charset="0"/>
              <a:buChar char="►"/>
            </a:pPr>
            <a:r>
              <a:rPr lang="en-US" dirty="0" smtClean="0"/>
              <a:t>Similarly the user screen and process of entry needs to be friendly as well as intuitive in order for the experience to be beneficial. Handling the actual data effectively is a given process as part of this, the system needs to serve its final purpose with the option of improving through time. </a:t>
            </a:r>
            <a:endParaRPr lang="en-US" dirty="0"/>
          </a:p>
          <a:p>
            <a:pPr marL="285750" indent="-285750">
              <a:buClr>
                <a:srgbClr val="C00000"/>
              </a:buClr>
              <a:buSzPct val="80000"/>
              <a:buFont typeface="Arial" panose="020B0604020202020204" pitchFamily="34" charset="0"/>
              <a:buChar char="►"/>
            </a:pPr>
            <a:r>
              <a:rPr lang="en-US" b="1" dirty="0" smtClean="0">
                <a:solidFill>
                  <a:srgbClr val="FF0000"/>
                </a:solidFill>
              </a:rPr>
              <a:t>Data</a:t>
            </a:r>
            <a:r>
              <a:rPr lang="en-US" dirty="0" smtClean="0"/>
              <a:t> - Once determined, your </a:t>
            </a:r>
            <a:r>
              <a:rPr lang="en-US" dirty="0"/>
              <a:t>source data </a:t>
            </a:r>
            <a:r>
              <a:rPr lang="en-US" dirty="0" smtClean="0"/>
              <a:t>that is based on your </a:t>
            </a:r>
            <a:r>
              <a:rPr lang="en-US" dirty="0"/>
              <a:t>user </a:t>
            </a:r>
            <a:r>
              <a:rPr lang="en-US" dirty="0" smtClean="0"/>
              <a:t>requirements will need to be collected and stored. </a:t>
            </a:r>
            <a:r>
              <a:rPr lang="en-US" dirty="0"/>
              <a:t>The </a:t>
            </a:r>
            <a:r>
              <a:rPr lang="en-US" dirty="0" smtClean="0"/>
              <a:t>gathering </a:t>
            </a:r>
            <a:r>
              <a:rPr lang="en-US" dirty="0"/>
              <a:t>of the logical data </a:t>
            </a:r>
            <a:r>
              <a:rPr lang="en-US" dirty="0" smtClean="0"/>
              <a:t>for the system </a:t>
            </a:r>
            <a:r>
              <a:rPr lang="en-US" dirty="0"/>
              <a:t>may require some changes due to your system </a:t>
            </a:r>
            <a:r>
              <a:rPr lang="en-US" dirty="0" smtClean="0"/>
              <a:t>parameters, size </a:t>
            </a:r>
            <a:r>
              <a:rPr lang="en-US" dirty="0"/>
              <a:t>of machine, number of users, storage capacity, type of network, and </a:t>
            </a:r>
            <a:r>
              <a:rPr lang="en-US" dirty="0" smtClean="0"/>
              <a:t>software, so these need to be taken into consideration. The limitations of the system need to outstretch the availability of the data, there should be room for expansion, addition and like most systems now, room for additional modules.</a:t>
            </a:r>
          </a:p>
          <a:p>
            <a:pPr>
              <a:buClr>
                <a:srgbClr val="C00000"/>
              </a:buClr>
              <a:buSzPct val="80000"/>
            </a:pPr>
            <a:r>
              <a:rPr lang="en-US" b="1" dirty="0" smtClean="0">
                <a:solidFill>
                  <a:srgbClr val="FF0000"/>
                </a:solidFill>
              </a:rPr>
              <a:t>P5.1 – Task 01 </a:t>
            </a:r>
            <a:r>
              <a:rPr lang="en-US" dirty="0" smtClean="0">
                <a:solidFill>
                  <a:srgbClr val="FF0000"/>
                </a:solidFill>
              </a:rPr>
              <a:t>– Create a report that considers the Logical Design Inputs, processes, outputs and data of your system with examples from your scenario.</a:t>
            </a:r>
            <a:endParaRPr lang="en-US"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24279467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5778708" cy="5764655"/>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40" dirty="0" smtClean="0"/>
              <a:t>In order to present this design model to the client, you will need to create a logical design model of the Inputs, processes, outputs and Data.</a:t>
            </a:r>
          </a:p>
          <a:p>
            <a:pPr marL="285750" lvl="7" indent="-285750">
              <a:buClr>
                <a:srgbClr val="C00000"/>
              </a:buClr>
              <a:buSzPct val="80000"/>
              <a:buFont typeface="Arial" panose="020B0604020202020204" pitchFamily="34" charset="0"/>
              <a:buChar char="►"/>
            </a:pPr>
            <a:r>
              <a:rPr lang="en-US" sz="1940" dirty="0" smtClean="0"/>
              <a:t>Four models should be created for a given situation on how the proposed replacement or introduced system will include data. These will need to be drawn and explained as they will again be presented to the client for consideration.</a:t>
            </a:r>
          </a:p>
          <a:p>
            <a:pPr>
              <a:buClr>
                <a:srgbClr val="C00000"/>
              </a:buClr>
              <a:buSzPct val="80000"/>
            </a:pPr>
            <a:r>
              <a:rPr lang="en-US" sz="1940" b="1" dirty="0" smtClean="0">
                <a:solidFill>
                  <a:srgbClr val="FF0000"/>
                </a:solidFill>
              </a:rPr>
              <a:t>P5.2 – Task 02 - </a:t>
            </a:r>
            <a:r>
              <a:rPr lang="en-US" sz="1940" dirty="0" smtClean="0">
                <a:solidFill>
                  <a:srgbClr val="FF0000"/>
                </a:solidFill>
              </a:rPr>
              <a:t>Create and annotate logical </a:t>
            </a:r>
            <a:r>
              <a:rPr lang="en-US" sz="1940" dirty="0">
                <a:solidFill>
                  <a:srgbClr val="FF0000"/>
                </a:solidFill>
              </a:rPr>
              <a:t>design </a:t>
            </a:r>
            <a:r>
              <a:rPr lang="en-US" sz="1940" dirty="0" smtClean="0">
                <a:solidFill>
                  <a:srgbClr val="FF0000"/>
                </a:solidFill>
              </a:rPr>
              <a:t>for the Inputs, Processes, Outputs and Data handling using </a:t>
            </a:r>
            <a:r>
              <a:rPr lang="en-US" sz="1940" dirty="0">
                <a:solidFill>
                  <a:srgbClr val="FF0000"/>
                </a:solidFill>
              </a:rPr>
              <a:t>appropriate diagramming techniques which are suitably annotated to provide a rationale for the stakeholders to consider</a:t>
            </a:r>
            <a:r>
              <a:rPr lang="en-US" sz="1940" dirty="0" smtClean="0">
                <a:solidFill>
                  <a:srgbClr val="FF0000"/>
                </a:solidFill>
              </a:rPr>
              <a:t>.</a:t>
            </a:r>
          </a:p>
          <a:p>
            <a:pPr marL="342900" indent="-342900">
              <a:buClr>
                <a:srgbClr val="C00000"/>
              </a:buClr>
              <a:buSzPct val="80000"/>
              <a:buFont typeface="Arial" panose="020B0604020202020204" pitchFamily="34" charset="0"/>
              <a:buChar char="►"/>
            </a:pPr>
            <a:r>
              <a:rPr lang="en-US" sz="1940" dirty="0" smtClean="0"/>
              <a:t>Keep in mind when doing these that this is supposed to be a live activity, as the project is being put into place so all writing should be present tense.</a:t>
            </a:r>
            <a:endParaRPr lang="en-US" sz="194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P5.2 – Logical Design Model</a:t>
            </a:r>
            <a:endParaRPr lang="en-GB" sz="4000" dirty="0"/>
          </a:p>
        </p:txBody>
      </p:sp>
      <p:pic>
        <p:nvPicPr>
          <p:cNvPr id="3074" name="Picture 2" descr="Image result for Logical design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052736"/>
            <a:ext cx="2808312" cy="251008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Logical design syst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5904" y="3737545"/>
            <a:ext cx="2808584" cy="242775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5" action="ppaction://hlinkfile"/>
          </p:cNvPr>
          <p:cNvSpPr txBox="1"/>
          <p:nvPr/>
        </p:nvSpPr>
        <p:spPr>
          <a:xfrm>
            <a:off x="5868769" y="6237312"/>
            <a:ext cx="3095719"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IE" dirty="0" smtClean="0"/>
              <a:t>Logical Design Model - Click</a:t>
            </a:r>
            <a:endParaRPr lang="en-GB" dirty="0"/>
          </a:p>
        </p:txBody>
      </p:sp>
    </p:spTree>
    <p:extLst>
      <p:ext uri="{BB962C8B-B14F-4D97-AF65-F5344CB8AC3E}">
        <p14:creationId xmlns:p14="http://schemas.microsoft.com/office/powerpoint/2010/main" val="231600778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706177"/>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20" dirty="0"/>
              <a:t>A physical data model </a:t>
            </a:r>
            <a:r>
              <a:rPr lang="en-US" sz="1920" dirty="0" smtClean="0"/>
              <a:t>is </a:t>
            </a:r>
            <a:r>
              <a:rPr lang="en-US" sz="1920" dirty="0"/>
              <a:t>a representation of a data design as implemented, or intended to be implemented, in a database management </a:t>
            </a:r>
            <a:r>
              <a:rPr lang="en-US" sz="1920" dirty="0" smtClean="0"/>
              <a:t>system, following on from the Logical Model though </a:t>
            </a:r>
            <a:r>
              <a:rPr lang="en-US" sz="1920" dirty="0"/>
              <a:t>it may be reverse-engineered from a given database implementation</a:t>
            </a:r>
            <a:r>
              <a:rPr lang="en-US" sz="1920" dirty="0" smtClean="0"/>
              <a:t>.</a:t>
            </a:r>
          </a:p>
          <a:p>
            <a:pPr marL="285750" lvl="7" indent="-285750">
              <a:buClr>
                <a:srgbClr val="C00000"/>
              </a:buClr>
              <a:buSzPct val="80000"/>
              <a:buFont typeface="Arial" panose="020B0604020202020204" pitchFamily="34" charset="0"/>
              <a:buChar char="►"/>
            </a:pPr>
            <a:r>
              <a:rPr lang="en-US" sz="1920" dirty="0" smtClean="0"/>
              <a:t>Therefor the next consideration for the development and integration of a system is to consider the actual physical environment it is due to be housed in, integrated into and the hardware used to access it. This is termed the Physical Model.</a:t>
            </a:r>
          </a:p>
          <a:p>
            <a:pPr marL="285750" lvl="7" indent="-285750">
              <a:buClr>
                <a:srgbClr val="C00000"/>
              </a:buClr>
              <a:buSzPct val="80000"/>
              <a:buFont typeface="Arial" panose="020B0604020202020204" pitchFamily="34" charset="0"/>
              <a:buChar char="►"/>
            </a:pPr>
            <a:r>
              <a:rPr lang="en-US" sz="1920" b="1" dirty="0" smtClean="0">
                <a:solidFill>
                  <a:srgbClr val="FF0000"/>
                </a:solidFill>
              </a:rPr>
              <a:t>Platform dependent </a:t>
            </a:r>
            <a:r>
              <a:rPr lang="en-US" sz="1920" dirty="0" smtClean="0"/>
              <a:t>– At this point the model has to be initiated, tested and applied to the hardware platform, Handheld, Portable, Cloud based, VLE or MIS friendly. This is a consideration that the company should already be aware of from the scope document and should be aligned to the current system to guarantee its effectiveness.</a:t>
            </a:r>
            <a:endParaRPr lang="en-US" sz="1920" dirty="0"/>
          </a:p>
          <a:p>
            <a:pPr marL="285750" lvl="7" indent="-285750">
              <a:buClr>
                <a:srgbClr val="C00000"/>
              </a:buClr>
              <a:buSzPct val="80000"/>
              <a:buFont typeface="Arial" panose="020B0604020202020204" pitchFamily="34" charset="0"/>
              <a:buChar char="►"/>
            </a:pPr>
            <a:r>
              <a:rPr lang="en-US" sz="1920" b="1" dirty="0">
                <a:solidFill>
                  <a:srgbClr val="FF0000"/>
                </a:solidFill>
              </a:rPr>
              <a:t>Hardware</a:t>
            </a:r>
            <a:r>
              <a:rPr lang="en-US" sz="1920" dirty="0"/>
              <a:t>, e.g. Intel, AMD, HP, Sun, Apple, </a:t>
            </a:r>
            <a:r>
              <a:rPr lang="en-US" sz="1920" dirty="0" smtClean="0"/>
              <a:t>IBM – Computer compatibility is also an issue and needs planning. Programs if they are stand alone need to be complaint with the current system, is it a PC network setup, Apple talk based, does it run on a Sun Microsystem or IBM specific servers, is it a thin client and base units, </a:t>
            </a:r>
            <a:r>
              <a:rPr lang="en-US" sz="1920" dirty="0"/>
              <a:t>and the chipsets of the </a:t>
            </a:r>
            <a:r>
              <a:rPr lang="en-US" sz="1920" dirty="0" smtClean="0"/>
              <a:t>computers. Design models have to take into consideration these issues before being presented, </a:t>
            </a:r>
            <a:endParaRPr lang="en-US" sz="192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spTree>
    <p:extLst>
      <p:ext uri="{BB962C8B-B14F-4D97-AF65-F5344CB8AC3E}">
        <p14:creationId xmlns:p14="http://schemas.microsoft.com/office/powerpoint/2010/main" val="34656015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pic>
        <p:nvPicPr>
          <p:cNvPr id="4100" name="Picture 4" descr="https://upload.wikimedia.org/wikipedia/commons/thumb/2/2b/Data_modeling_context.svg/2000px-Data_modeling_context.svg.png"/>
          <p:cNvPicPr>
            <a:picLocks noChangeAspect="1" noChangeArrowheads="1"/>
          </p:cNvPicPr>
          <p:nvPr/>
        </p:nvPicPr>
        <p:blipFill rotWithShape="1">
          <a:blip r:embed="rId3">
            <a:extLst>
              <a:ext uri="{28A0092B-C50C-407E-A947-70E740481C1C}">
                <a14:useLocalDpi xmlns:a14="http://schemas.microsoft.com/office/drawing/2010/main" val="0"/>
              </a:ext>
            </a:extLst>
          </a:blip>
          <a:srcRect l="1955" t="12817" r="1297" b="3864"/>
          <a:stretch/>
        </p:blipFill>
        <p:spPr bwMode="auto">
          <a:xfrm>
            <a:off x="251519" y="1124744"/>
            <a:ext cx="8640961" cy="5468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06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484578"/>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40" b="1" dirty="0" smtClean="0">
                <a:solidFill>
                  <a:srgbClr val="FF0000"/>
                </a:solidFill>
              </a:rPr>
              <a:t>Software</a:t>
            </a:r>
            <a:r>
              <a:rPr lang="en-US" sz="1940" dirty="0"/>
              <a:t>, e.g. operating systems, Java, </a:t>
            </a:r>
            <a:r>
              <a:rPr lang="en-US" sz="1940" dirty="0" err="1"/>
              <a:t>.Net</a:t>
            </a:r>
            <a:r>
              <a:rPr lang="en-US" sz="1940" dirty="0"/>
              <a:t> </a:t>
            </a:r>
            <a:r>
              <a:rPr lang="en-US" sz="1940" dirty="0" smtClean="0"/>
              <a:t>Framework – </a:t>
            </a:r>
            <a:r>
              <a:rPr lang="en-US" sz="1940" dirty="0"/>
              <a:t>Some systems are more than just platform </a:t>
            </a:r>
            <a:r>
              <a:rPr lang="en-US" sz="1940" dirty="0" smtClean="0"/>
              <a:t>and hardware reliant </a:t>
            </a:r>
            <a:r>
              <a:rPr lang="en-US" sz="1940" dirty="0"/>
              <a:t>but specific for the </a:t>
            </a:r>
            <a:r>
              <a:rPr lang="en-US" sz="1940" dirty="0" smtClean="0"/>
              <a:t>network system it has to operate on, </a:t>
            </a:r>
            <a:r>
              <a:rPr lang="en-US" sz="1940" dirty="0"/>
              <a:t>forcing issues of compatibility with the Network OS</a:t>
            </a:r>
            <a:r>
              <a:rPr lang="en-US" sz="1940" dirty="0" smtClean="0"/>
              <a:t>,. </a:t>
            </a:r>
            <a:r>
              <a:rPr lang="en-US" sz="1940" dirty="0"/>
              <a:t>Integration into a network OS like </a:t>
            </a:r>
            <a:r>
              <a:rPr lang="en-US" sz="1940" dirty="0" smtClean="0"/>
              <a:t>Novell, .NET or making the integration of the system compatible with Java based operating or a Linux OS may cause issues over usage, installing, integrating, data transfer, look and feel of the interface etc.</a:t>
            </a:r>
            <a:endParaRPr lang="en-US" sz="1940" dirty="0"/>
          </a:p>
          <a:p>
            <a:pPr marL="285750" lvl="7" indent="-285750">
              <a:buClr>
                <a:srgbClr val="C00000"/>
              </a:buClr>
              <a:buSzPct val="80000"/>
              <a:buFont typeface="Arial" panose="020B0604020202020204" pitchFamily="34" charset="0"/>
              <a:buChar char="►"/>
            </a:pPr>
            <a:r>
              <a:rPr lang="en-US" sz="1940" b="1" dirty="0">
                <a:solidFill>
                  <a:srgbClr val="FF0000"/>
                </a:solidFill>
              </a:rPr>
              <a:t>Implementation environment</a:t>
            </a:r>
            <a:r>
              <a:rPr lang="en-US" sz="1940" dirty="0"/>
              <a:t>, e.g. web </a:t>
            </a:r>
            <a:r>
              <a:rPr lang="en-US" sz="1940" dirty="0" smtClean="0"/>
              <a:t>browser – Once installed the access means will also be a consideration, will it run as an Icon, be integrated to the system, run as a link on a web browser. Will there be compatibility issues with which one, will it need to have Java, Applets, QuickTime, cookies etc.</a:t>
            </a:r>
          </a:p>
          <a:p>
            <a:pPr marL="0" lvl="7">
              <a:buClr>
                <a:srgbClr val="C00000"/>
              </a:buClr>
              <a:buSzPct val="80000"/>
            </a:pPr>
            <a:r>
              <a:rPr lang="en-US" sz="2000" b="1" dirty="0" smtClean="0">
                <a:solidFill>
                  <a:srgbClr val="FF0000"/>
                </a:solidFill>
              </a:rPr>
              <a:t>P6.1 </a:t>
            </a:r>
            <a:r>
              <a:rPr lang="en-US" sz="2000" b="1" dirty="0">
                <a:solidFill>
                  <a:srgbClr val="FF0000"/>
                </a:solidFill>
              </a:rPr>
              <a:t>– Task </a:t>
            </a:r>
            <a:r>
              <a:rPr lang="en-US" sz="2000" b="1" dirty="0" smtClean="0">
                <a:solidFill>
                  <a:srgbClr val="FF0000"/>
                </a:solidFill>
              </a:rPr>
              <a:t>03 </a:t>
            </a:r>
            <a:r>
              <a:rPr lang="en-US" sz="2000" dirty="0">
                <a:solidFill>
                  <a:srgbClr val="FF0000"/>
                </a:solidFill>
              </a:rPr>
              <a:t>– Create a report that considers the </a:t>
            </a:r>
            <a:r>
              <a:rPr lang="en-US" sz="2000" dirty="0" smtClean="0">
                <a:solidFill>
                  <a:srgbClr val="FF0000"/>
                </a:solidFill>
              </a:rPr>
              <a:t>Physical </a:t>
            </a:r>
            <a:r>
              <a:rPr lang="en-US" sz="2000" dirty="0">
                <a:solidFill>
                  <a:srgbClr val="FF0000"/>
                </a:solidFill>
              </a:rPr>
              <a:t>Design </a:t>
            </a:r>
            <a:r>
              <a:rPr lang="en-US" sz="2000" dirty="0" smtClean="0">
                <a:solidFill>
                  <a:srgbClr val="FF0000"/>
                </a:solidFill>
              </a:rPr>
              <a:t>model </a:t>
            </a:r>
            <a:r>
              <a:rPr lang="en-US" sz="2000" dirty="0">
                <a:solidFill>
                  <a:srgbClr val="FF0000"/>
                </a:solidFill>
              </a:rPr>
              <a:t>of your system with examples from your scenario.</a:t>
            </a:r>
          </a:p>
          <a:p>
            <a:pPr marL="0" lvl="7">
              <a:buClr>
                <a:srgbClr val="C00000"/>
              </a:buClr>
              <a:buSzPct val="80000"/>
            </a:pPr>
            <a:r>
              <a:rPr lang="en-US" sz="1940" b="1" dirty="0" smtClean="0">
                <a:solidFill>
                  <a:srgbClr val="FF0000"/>
                </a:solidFill>
              </a:rPr>
              <a:t>P6.2 </a:t>
            </a:r>
            <a:r>
              <a:rPr lang="en-US" sz="1940" b="1" dirty="0">
                <a:solidFill>
                  <a:srgbClr val="FF0000"/>
                </a:solidFill>
              </a:rPr>
              <a:t>– Task </a:t>
            </a:r>
            <a:r>
              <a:rPr lang="en-US" sz="1940" b="1" dirty="0" smtClean="0">
                <a:solidFill>
                  <a:srgbClr val="FF0000"/>
                </a:solidFill>
              </a:rPr>
              <a:t>04 </a:t>
            </a:r>
            <a:r>
              <a:rPr lang="en-US" sz="1940" b="1" dirty="0">
                <a:solidFill>
                  <a:srgbClr val="FF0000"/>
                </a:solidFill>
              </a:rPr>
              <a:t>- </a:t>
            </a:r>
            <a:r>
              <a:rPr lang="en-US" sz="1940" dirty="0">
                <a:solidFill>
                  <a:srgbClr val="FF0000"/>
                </a:solidFill>
              </a:rPr>
              <a:t>Create and annotate </a:t>
            </a:r>
            <a:r>
              <a:rPr lang="en-US" sz="1940" dirty="0" smtClean="0">
                <a:solidFill>
                  <a:srgbClr val="FF0000"/>
                </a:solidFill>
              </a:rPr>
              <a:t>physical </a:t>
            </a:r>
            <a:r>
              <a:rPr lang="en-US" sz="1940" dirty="0">
                <a:solidFill>
                  <a:srgbClr val="FF0000"/>
                </a:solidFill>
              </a:rPr>
              <a:t>design </a:t>
            </a:r>
            <a:r>
              <a:rPr lang="en-US" sz="1940" dirty="0" smtClean="0">
                <a:solidFill>
                  <a:srgbClr val="FF0000"/>
                </a:solidFill>
              </a:rPr>
              <a:t>models for </a:t>
            </a:r>
            <a:r>
              <a:rPr lang="en-US" sz="1940" dirty="0">
                <a:solidFill>
                  <a:srgbClr val="FF0000"/>
                </a:solidFill>
              </a:rPr>
              <a:t>the </a:t>
            </a:r>
            <a:r>
              <a:rPr lang="en-US" sz="1940" dirty="0" smtClean="0">
                <a:solidFill>
                  <a:srgbClr val="FF0000"/>
                </a:solidFill>
              </a:rPr>
              <a:t>Platform Dependence, Hardware, Software and Implementation Environment using </a:t>
            </a:r>
            <a:r>
              <a:rPr lang="en-US" sz="1940" dirty="0">
                <a:solidFill>
                  <a:srgbClr val="FF0000"/>
                </a:solidFill>
              </a:rPr>
              <a:t>appropriate diagramming techniques which are suitably annotated to provide a rationale for the stakeholders to consider</a:t>
            </a:r>
            <a:r>
              <a:rPr lang="en-US" sz="1940" dirty="0" smtClean="0">
                <a:solidFill>
                  <a:srgbClr val="FF0000"/>
                </a:solidFill>
              </a:rPr>
              <a:t>.</a:t>
            </a:r>
            <a:endParaRPr lang="en-US" sz="194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spTree>
    <p:extLst>
      <p:ext uri="{BB962C8B-B14F-4D97-AF65-F5344CB8AC3E}">
        <p14:creationId xmlns:p14="http://schemas.microsoft.com/office/powerpoint/2010/main" val="129566034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847755"/>
          </a:xfrm>
          <a:prstGeom prst="rect">
            <a:avLst/>
          </a:prstGeom>
        </p:spPr>
        <p:txBody>
          <a:bodyPr wrap="square">
            <a:spAutoFit/>
          </a:bodyPr>
          <a:lstStyle/>
          <a:p>
            <a:r>
              <a:rPr lang="en-US" sz="1680" b="1" dirty="0" smtClean="0">
                <a:solidFill>
                  <a:srgbClr val="FF0000"/>
                </a:solidFill>
                <a:latin typeface="Arial" panose="020B0604020202020204" pitchFamily="34" charset="0"/>
                <a:cs typeface="Arial" panose="020B0604020202020204" pitchFamily="34" charset="0"/>
              </a:rPr>
              <a:t>D2.1 – Task 05 – </a:t>
            </a:r>
            <a:r>
              <a:rPr lang="en-US" sz="1680" dirty="0" smtClean="0">
                <a:solidFill>
                  <a:srgbClr val="FF0000"/>
                </a:solidFill>
                <a:latin typeface="Arial" panose="020B0604020202020204" pitchFamily="34" charset="0"/>
                <a:cs typeface="Arial" panose="020B0604020202020204" pitchFamily="34" charset="0"/>
              </a:rPr>
              <a:t>Create a stakeholder feedback questionnaire that will effectively allow feedback on your presentation.</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This needs to be about 10 questions with at least three qualitative ones (written answers on improvements to the models such as clarity, support benefit and quality of designs)</a:t>
            </a:r>
          </a:p>
          <a:p>
            <a:r>
              <a:rPr lang="en-US" sz="1680" b="1" dirty="0" smtClean="0">
                <a:solidFill>
                  <a:srgbClr val="FF0000"/>
                </a:solidFill>
                <a:latin typeface="Arial" panose="020B0604020202020204" pitchFamily="34" charset="0"/>
                <a:cs typeface="Arial" panose="020B0604020202020204" pitchFamily="34" charset="0"/>
              </a:rPr>
              <a:t>M3.1 – Task 06 - </a:t>
            </a:r>
            <a:r>
              <a:rPr lang="en-US" sz="1680" dirty="0" smtClean="0">
                <a:solidFill>
                  <a:srgbClr val="FF0000"/>
                </a:solidFill>
                <a:latin typeface="Arial" panose="020B0604020202020204" pitchFamily="34" charset="0"/>
                <a:cs typeface="Arial" panose="020B0604020202020204" pitchFamily="34" charset="0"/>
              </a:rPr>
              <a:t>Present your </a:t>
            </a:r>
            <a:r>
              <a:rPr lang="en-US" sz="1680" dirty="0">
                <a:solidFill>
                  <a:srgbClr val="FF0000"/>
                </a:solidFill>
                <a:latin typeface="Arial" panose="020B0604020202020204" pitchFamily="34" charset="0"/>
                <a:cs typeface="Arial" panose="020B0604020202020204" pitchFamily="34" charset="0"/>
              </a:rPr>
              <a:t>designs from P5 and P6 to the stakeholders for consideration. The evidence could take the form of a detailed report including the diagrams created, a presentation with detailed notes which also includes the diagrams, or a recording of learners presenting their findings to </a:t>
            </a:r>
            <a:r>
              <a:rPr lang="en-US" sz="1680" dirty="0" smtClean="0">
                <a:solidFill>
                  <a:srgbClr val="FF0000"/>
                </a:solidFill>
                <a:latin typeface="Arial" panose="020B0604020202020204" pitchFamily="34" charset="0"/>
                <a:cs typeface="Arial" panose="020B0604020202020204" pitchFamily="34" charset="0"/>
              </a:rPr>
              <a:t>the stakeholders.</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Like before, for this you will need to prepare the previous tasks into a report or presentation, with notes, and deliver it to the client. (or your teacher). This should be done in the same style as before, professional and business like.</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For the examiner as evidence of this you will need to print out the report of presentation in note format and attach this with a witness statement by your teacher as proof that it has been done, This may also be documented through a video. You should lay it out with:</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An introduction to the project,</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Introduction to logical designs (a summary of your P5.1) </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P5.2 designs, one per slide with an explanation and notes, </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summary of P6.2</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P6.2 Physical designs</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A conclusion.</a:t>
            </a:r>
          </a:p>
        </p:txBody>
      </p:sp>
      <p:sp>
        <p:nvSpPr>
          <p:cNvPr id="9" name="Title 2"/>
          <p:cNvSpPr>
            <a:spLocks noGrp="1"/>
          </p:cNvSpPr>
          <p:nvPr>
            <p:ph type="title"/>
          </p:nvPr>
        </p:nvSpPr>
        <p:spPr>
          <a:xfrm>
            <a:off x="70266" y="72008"/>
            <a:ext cx="7670086" cy="548680"/>
          </a:xfrm>
        </p:spPr>
        <p:txBody>
          <a:bodyPr>
            <a:noAutofit/>
          </a:bodyPr>
          <a:lstStyle/>
          <a:p>
            <a:r>
              <a:rPr lang="en-US" sz="4000" dirty="0" smtClean="0"/>
              <a:t>M3.1 – Present your Findings</a:t>
            </a:r>
            <a:endParaRPr lang="en-GB" sz="4000" dirty="0"/>
          </a:p>
        </p:txBody>
      </p:sp>
    </p:spTree>
    <p:extLst>
      <p:ext uri="{BB962C8B-B14F-4D97-AF65-F5344CB8AC3E}">
        <p14:creationId xmlns:p14="http://schemas.microsoft.com/office/powerpoint/2010/main" val="287285121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755422"/>
          </a:xfrm>
          <a:prstGeom prst="rect">
            <a:avLst/>
          </a:prstGeom>
        </p:spPr>
        <p:txBody>
          <a:bodyPr wrap="square">
            <a:spAutoFit/>
          </a:bodyPr>
          <a:lstStyle/>
          <a:p>
            <a:r>
              <a:rPr lang="en-US" sz="1600" b="1" dirty="0" smtClean="0">
                <a:solidFill>
                  <a:srgbClr val="FF0000"/>
                </a:solidFill>
                <a:latin typeface="Arial" panose="020B0604020202020204" pitchFamily="34" charset="0"/>
                <a:cs typeface="Arial" panose="020B0604020202020204" pitchFamily="34" charset="0"/>
              </a:rPr>
              <a:t>D2.2 – Task 07 </a:t>
            </a:r>
            <a:r>
              <a:rPr lang="en-US" sz="1600" dirty="0" smtClean="0">
                <a:solidFill>
                  <a:srgbClr val="FF0000"/>
                </a:solidFill>
                <a:latin typeface="Arial" panose="020B0604020202020204" pitchFamily="34" charset="0"/>
                <a:cs typeface="Arial" panose="020B0604020202020204" pitchFamily="34" charset="0"/>
              </a:rPr>
              <a:t>- Analyse their logical and physical designs against the clients scope and specification.</a:t>
            </a:r>
          </a:p>
          <a:p>
            <a:pPr marL="285750" indent="-285750">
              <a:buClr>
                <a:srgbClr val="C00000"/>
              </a:buClr>
              <a:buSzPct val="8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For this you will need to carry out the questionnaires to the clients, and ask specific questions after the </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delivery on how the designs were in terms of quality etc. This feedback needs to be recorded for the examiner. </a:t>
            </a:r>
          </a:p>
          <a:p>
            <a:r>
              <a:rPr lang="en-US" sz="1600" b="1" dirty="0" smtClean="0">
                <a:solidFill>
                  <a:srgbClr val="FF0000"/>
                </a:solidFill>
                <a:latin typeface="Arial" panose="020B0604020202020204" pitchFamily="34" charset="0"/>
                <a:cs typeface="Arial" panose="020B0604020202020204" pitchFamily="34" charset="0"/>
              </a:rPr>
              <a:t>D2.2 </a:t>
            </a:r>
            <a:r>
              <a:rPr lang="en-US" sz="1600" b="1" dirty="0">
                <a:solidFill>
                  <a:srgbClr val="FF0000"/>
                </a:solidFill>
                <a:latin typeface="Arial" panose="020B0604020202020204" pitchFamily="34" charset="0"/>
                <a:cs typeface="Arial" panose="020B0604020202020204" pitchFamily="34" charset="0"/>
              </a:rPr>
              <a:t>– Task </a:t>
            </a:r>
            <a:r>
              <a:rPr lang="en-US" sz="1600" b="1" dirty="0" smtClean="0">
                <a:solidFill>
                  <a:srgbClr val="FF0000"/>
                </a:solidFill>
                <a:latin typeface="Arial" panose="020B0604020202020204" pitchFamily="34" charset="0"/>
                <a:cs typeface="Arial" panose="020B0604020202020204" pitchFamily="34" charset="0"/>
              </a:rPr>
              <a:t>08 </a:t>
            </a:r>
            <a:r>
              <a:rPr lang="en-US" sz="1600" dirty="0">
                <a:solidFill>
                  <a:srgbClr val="FF0000"/>
                </a:solidFill>
                <a:latin typeface="Arial" panose="020B0604020202020204" pitchFamily="34" charset="0"/>
                <a:cs typeface="Arial" panose="020B0604020202020204" pitchFamily="34" charset="0"/>
              </a:rPr>
              <a:t>– Analyse the stakeholder </a:t>
            </a:r>
            <a:r>
              <a:rPr lang="en-US" sz="1600" dirty="0" smtClean="0">
                <a:solidFill>
                  <a:srgbClr val="FF0000"/>
                </a:solidFill>
                <a:latin typeface="Arial" panose="020B0604020202020204" pitchFamily="34" charset="0"/>
                <a:cs typeface="Arial" panose="020B0604020202020204" pitchFamily="34" charset="0"/>
              </a:rPr>
              <a:t>feedback against </a:t>
            </a:r>
            <a:r>
              <a:rPr lang="en-US" sz="1600" dirty="0">
                <a:solidFill>
                  <a:srgbClr val="FF0000"/>
                </a:solidFill>
                <a:latin typeface="Arial" panose="020B0604020202020204" pitchFamily="34" charset="0"/>
                <a:cs typeface="Arial" panose="020B0604020202020204" pitchFamily="34" charset="0"/>
              </a:rPr>
              <a:t>the </a:t>
            </a:r>
            <a:r>
              <a:rPr lang="en-US" sz="1600" dirty="0" smtClean="0">
                <a:solidFill>
                  <a:srgbClr val="FF0000"/>
                </a:solidFill>
                <a:latin typeface="Arial" panose="020B0604020202020204" pitchFamily="34" charset="0"/>
                <a:cs typeface="Arial" panose="020B0604020202020204" pitchFamily="34" charset="0"/>
              </a:rPr>
              <a:t>initial clients </a:t>
            </a:r>
            <a:r>
              <a:rPr lang="en-US" sz="1600" dirty="0">
                <a:solidFill>
                  <a:srgbClr val="FF0000"/>
                </a:solidFill>
                <a:latin typeface="Arial" panose="020B0604020202020204" pitchFamily="34" charset="0"/>
                <a:cs typeface="Arial" panose="020B0604020202020204" pitchFamily="34" charset="0"/>
              </a:rPr>
              <a:t>scope and specification.</a:t>
            </a:r>
          </a:p>
          <a:p>
            <a:pPr marL="355600" indent="-355600">
              <a:buClr>
                <a:srgbClr val="C00000"/>
              </a:buClr>
              <a:buSzPct val="80000"/>
              <a:buFont typeface="Arial" panose="020B0604020202020204" pitchFamily="34" charset="0"/>
              <a:buChar char="►"/>
            </a:pPr>
            <a:r>
              <a:rPr lang="en-US" sz="1600" dirty="0">
                <a:latin typeface="Arial" panose="020B0604020202020204" pitchFamily="34" charset="0"/>
                <a:cs typeface="Arial" panose="020B0604020202020204" pitchFamily="34" charset="0"/>
              </a:rPr>
              <a:t>The learners will need to show how they have considered the feedback and evaluated the designs themselves, and will need to confirm on what basis they have refined their designs. The evidence will be:</a:t>
            </a:r>
          </a:p>
          <a:p>
            <a:pPr marL="711200" indent="-355600">
              <a:buClr>
                <a:srgbClr val="C00000"/>
              </a:buClr>
              <a:buSzPct val="100000"/>
              <a:buFont typeface="+mj-lt"/>
              <a:buAutoNum type="arabicPeriod"/>
            </a:pPr>
            <a:r>
              <a:rPr lang="en-US" sz="1600" dirty="0" smtClean="0">
                <a:latin typeface="Arial" panose="020B0604020202020204" pitchFamily="34" charset="0"/>
                <a:cs typeface="Arial" panose="020B0604020202020204" pitchFamily="34" charset="0"/>
              </a:rPr>
              <a:t>The initial clients scope and expectations</a:t>
            </a:r>
          </a:p>
          <a:p>
            <a:pPr marL="711200" indent="-355600">
              <a:buClr>
                <a:srgbClr val="C00000"/>
              </a:buClr>
              <a:buSzPct val="100000"/>
              <a:buFont typeface="+mj-lt"/>
              <a:buAutoNum type="arabicPeriod"/>
            </a:pP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record of any feedback, </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Identify types of problems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Determine consistency of comments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Decision on whether the refinements are viable</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Make changes to design in line with feedback and viability considerations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The outcomes of the analysis of the feedback </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Your own evaluation of the designs. The revised logical and physical designs </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The rationale for the refinements made.</a:t>
            </a:r>
          </a:p>
          <a:p>
            <a:pPr marL="355600" indent="-355600">
              <a:buClr>
                <a:srgbClr val="C00000"/>
              </a:buClr>
              <a:buSzPct val="80000"/>
              <a:buFont typeface="Arial" panose="020B0604020202020204" pitchFamily="34" charset="0"/>
              <a:buChar char="►"/>
            </a:pPr>
            <a:r>
              <a:rPr lang="en-US" sz="1600" dirty="0">
                <a:latin typeface="Arial" panose="020B0604020202020204" pitchFamily="34" charset="0"/>
                <a:cs typeface="Arial" panose="020B0604020202020204" pitchFamily="34" charset="0"/>
              </a:rPr>
              <a:t>Because this is a Distinction task, this needs to be substantial so it will involve </a:t>
            </a:r>
            <a:r>
              <a:rPr lang="en-US" sz="1600" dirty="0" smtClean="0">
                <a:latin typeface="Arial" panose="020B0604020202020204" pitchFamily="34" charset="0"/>
                <a:cs typeface="Arial" panose="020B0604020202020204" pitchFamily="34" charset="0"/>
              </a:rPr>
              <a:t>a created report with evidence, positive and negative criticism and at least 3 provided feedback on improvements with an explanation on how these would benefit the logical and physical models.</a:t>
            </a:r>
            <a:endParaRPr lang="en-US" sz="1600" dirty="0">
              <a:latin typeface="Arial" panose="020B0604020202020204" pitchFamily="34" charset="0"/>
              <a:cs typeface="Arial" panose="020B0604020202020204" pitchFamily="34" charset="0"/>
            </a:endParaRPr>
          </a:p>
        </p:txBody>
      </p:sp>
      <p:sp>
        <p:nvSpPr>
          <p:cNvPr id="9" name="Title 2"/>
          <p:cNvSpPr>
            <a:spLocks noGrp="1"/>
          </p:cNvSpPr>
          <p:nvPr>
            <p:ph type="title"/>
          </p:nvPr>
        </p:nvSpPr>
        <p:spPr>
          <a:xfrm>
            <a:off x="70266" y="72008"/>
            <a:ext cx="7670086" cy="548680"/>
          </a:xfrm>
        </p:spPr>
        <p:txBody>
          <a:bodyPr>
            <a:noAutofit/>
          </a:bodyPr>
          <a:lstStyle/>
          <a:p>
            <a:r>
              <a:rPr lang="en-US" sz="2800" dirty="0" smtClean="0"/>
              <a:t>D2.2 – Analyse your Logical and Physical Designs</a:t>
            </a:r>
            <a:endParaRPr lang="en-GB" sz="2800" dirty="0"/>
          </a:p>
        </p:txBody>
      </p:sp>
    </p:spTree>
    <p:extLst>
      <p:ext uri="{BB962C8B-B14F-4D97-AF65-F5344CB8AC3E}">
        <p14:creationId xmlns:p14="http://schemas.microsoft.com/office/powerpoint/2010/main" val="387202355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3600" dirty="0" smtClean="0"/>
              <a:t>LO4 – Assessment Criteria</a:t>
            </a:r>
            <a:endParaRPr lang="en-GB" sz="3600" dirty="0"/>
          </a:p>
        </p:txBody>
      </p:sp>
      <p:sp>
        <p:nvSpPr>
          <p:cNvPr id="2" name="Rectangle 1"/>
          <p:cNvSpPr/>
          <p:nvPr/>
        </p:nvSpPr>
        <p:spPr>
          <a:xfrm>
            <a:off x="160530" y="1052736"/>
            <a:ext cx="8803958" cy="5589222"/>
          </a:xfrm>
          <a:prstGeom prst="rect">
            <a:avLst/>
          </a:prstGeom>
        </p:spPr>
        <p:txBody>
          <a:bodyPr wrap="square">
            <a:spAutoFit/>
          </a:bodyPr>
          <a:lstStyle/>
          <a:p>
            <a:pPr marL="0" lvl="7">
              <a:buClr>
                <a:srgbClr val="C00000"/>
              </a:buClr>
              <a:buSzPct val="80000"/>
            </a:pPr>
            <a:r>
              <a:rPr lang="en-US" sz="1880" b="1" dirty="0">
                <a:solidFill>
                  <a:srgbClr val="FF0000"/>
                </a:solidFill>
              </a:rPr>
              <a:t>P5.1 – Task 01 </a:t>
            </a:r>
            <a:r>
              <a:rPr lang="en-US" sz="1880" dirty="0">
                <a:solidFill>
                  <a:srgbClr val="FF0000"/>
                </a:solidFill>
              </a:rPr>
              <a:t>– Create a report that considers the Logical Design Inputs, processes, outputs and data of your system with examples from your scenario.</a:t>
            </a:r>
          </a:p>
          <a:p>
            <a:pPr marL="0" lvl="7">
              <a:buClr>
                <a:srgbClr val="C00000"/>
              </a:buClr>
              <a:buSzPct val="80000"/>
            </a:pPr>
            <a:r>
              <a:rPr lang="en-US" sz="1880" b="1" dirty="0" smtClean="0">
                <a:solidFill>
                  <a:srgbClr val="FF0000"/>
                </a:solidFill>
              </a:rPr>
              <a:t>P5.2 </a:t>
            </a:r>
            <a:r>
              <a:rPr lang="en-US" sz="1880" b="1" dirty="0">
                <a:solidFill>
                  <a:srgbClr val="FF0000"/>
                </a:solidFill>
              </a:rPr>
              <a:t>– Task 02 - </a:t>
            </a:r>
            <a:r>
              <a:rPr lang="en-US" sz="1880" dirty="0">
                <a:solidFill>
                  <a:srgbClr val="FF0000"/>
                </a:solidFill>
              </a:rPr>
              <a:t>Create and annotate logical design for the Inputs, Processes, Outputs and Data handling using appropriate diagramming techniques which are suitably annotated to provide a rationale for the stakeholders to consider.</a:t>
            </a:r>
          </a:p>
          <a:p>
            <a:pPr marL="0" lvl="7">
              <a:buClr>
                <a:srgbClr val="C00000"/>
              </a:buClr>
              <a:buSzPct val="80000"/>
            </a:pPr>
            <a:r>
              <a:rPr lang="en-US" sz="1880" b="1" dirty="0" smtClean="0">
                <a:solidFill>
                  <a:srgbClr val="FF0000"/>
                </a:solidFill>
              </a:rPr>
              <a:t>P6.1 </a:t>
            </a:r>
            <a:r>
              <a:rPr lang="en-US" sz="1880" b="1" dirty="0">
                <a:solidFill>
                  <a:srgbClr val="FF0000"/>
                </a:solidFill>
              </a:rPr>
              <a:t>– Task 03 </a:t>
            </a:r>
            <a:r>
              <a:rPr lang="en-US" sz="1880" dirty="0">
                <a:solidFill>
                  <a:srgbClr val="FF0000"/>
                </a:solidFill>
              </a:rPr>
              <a:t>– Create a report that considers the Physical Design model of your system with examples from your scenario.</a:t>
            </a:r>
          </a:p>
          <a:p>
            <a:pPr marL="0" lvl="7">
              <a:buClr>
                <a:srgbClr val="C00000"/>
              </a:buClr>
              <a:buSzPct val="80000"/>
            </a:pPr>
            <a:r>
              <a:rPr lang="en-US" sz="1880" b="1" dirty="0">
                <a:solidFill>
                  <a:srgbClr val="FF0000"/>
                </a:solidFill>
              </a:rPr>
              <a:t>P6.2 – Task 04 - </a:t>
            </a:r>
            <a:r>
              <a:rPr lang="en-US" sz="1880" dirty="0">
                <a:solidFill>
                  <a:srgbClr val="FF0000"/>
                </a:solidFill>
              </a:rPr>
              <a:t>Create and annotate physical design models for the Platform Dependence, Hardware, Software and Implementation Environment using appropriate diagramming techniques which are suitably annotated to provide a rationale for the stakeholders to consider.</a:t>
            </a:r>
          </a:p>
          <a:p>
            <a:r>
              <a:rPr lang="en-US" sz="1880" b="1" dirty="0" smtClean="0">
                <a:solidFill>
                  <a:srgbClr val="FF0000"/>
                </a:solidFill>
                <a:latin typeface="Arial" panose="020B0604020202020204" pitchFamily="34" charset="0"/>
                <a:cs typeface="Arial" panose="020B0604020202020204" pitchFamily="34" charset="0"/>
              </a:rPr>
              <a:t>D2.1 </a:t>
            </a:r>
            <a:r>
              <a:rPr lang="en-US" sz="1880" b="1" dirty="0">
                <a:solidFill>
                  <a:srgbClr val="FF0000"/>
                </a:solidFill>
                <a:latin typeface="Arial" panose="020B0604020202020204" pitchFamily="34" charset="0"/>
                <a:cs typeface="Arial" panose="020B0604020202020204" pitchFamily="34" charset="0"/>
              </a:rPr>
              <a:t>– Task 05 – </a:t>
            </a:r>
            <a:r>
              <a:rPr lang="en-US" sz="1880" dirty="0">
                <a:solidFill>
                  <a:srgbClr val="FF0000"/>
                </a:solidFill>
                <a:latin typeface="Arial" panose="020B0604020202020204" pitchFamily="34" charset="0"/>
                <a:cs typeface="Arial" panose="020B0604020202020204" pitchFamily="34" charset="0"/>
              </a:rPr>
              <a:t>Create a stakeholder feedback questionnaire that will effectively allow feedback on your presentation.</a:t>
            </a:r>
          </a:p>
          <a:p>
            <a:r>
              <a:rPr lang="en-US" sz="1880" b="1" dirty="0">
                <a:solidFill>
                  <a:srgbClr val="FF0000"/>
                </a:solidFill>
                <a:latin typeface="Arial" panose="020B0604020202020204" pitchFamily="34" charset="0"/>
                <a:cs typeface="Arial" panose="020B0604020202020204" pitchFamily="34" charset="0"/>
              </a:rPr>
              <a:t>M3.1 – Task 06 - </a:t>
            </a:r>
            <a:r>
              <a:rPr lang="en-US" sz="1880" dirty="0">
                <a:solidFill>
                  <a:srgbClr val="FF0000"/>
                </a:solidFill>
                <a:latin typeface="Arial" panose="020B0604020202020204" pitchFamily="34" charset="0"/>
                <a:cs typeface="Arial" panose="020B0604020202020204" pitchFamily="34" charset="0"/>
              </a:rPr>
              <a:t>Present your designs from P5 and P6 to the stakeholders for </a:t>
            </a:r>
            <a:r>
              <a:rPr lang="en-US" sz="1880" dirty="0" smtClean="0">
                <a:solidFill>
                  <a:srgbClr val="FF0000"/>
                </a:solidFill>
                <a:latin typeface="Arial" panose="020B0604020202020204" pitchFamily="34" charset="0"/>
                <a:cs typeface="Arial" panose="020B0604020202020204" pitchFamily="34" charset="0"/>
              </a:rPr>
              <a:t>consideration.</a:t>
            </a:r>
            <a:endParaRPr lang="en-US" sz="1880" dirty="0">
              <a:solidFill>
                <a:srgbClr val="FF0000"/>
              </a:solidFill>
              <a:latin typeface="Arial" panose="020B0604020202020204" pitchFamily="34" charset="0"/>
              <a:cs typeface="Arial" panose="020B0604020202020204" pitchFamily="34" charset="0"/>
            </a:endParaRPr>
          </a:p>
          <a:p>
            <a:r>
              <a:rPr lang="en-US" sz="1880" b="1" dirty="0" smtClean="0">
                <a:solidFill>
                  <a:srgbClr val="FF0000"/>
                </a:solidFill>
                <a:latin typeface="Arial" panose="020B0604020202020204" pitchFamily="34" charset="0"/>
                <a:cs typeface="Arial" panose="020B0604020202020204" pitchFamily="34" charset="0"/>
              </a:rPr>
              <a:t>D2.2 </a:t>
            </a:r>
            <a:r>
              <a:rPr lang="en-US" sz="1880" b="1" dirty="0">
                <a:solidFill>
                  <a:srgbClr val="FF0000"/>
                </a:solidFill>
                <a:latin typeface="Arial" panose="020B0604020202020204" pitchFamily="34" charset="0"/>
                <a:cs typeface="Arial" panose="020B0604020202020204" pitchFamily="34" charset="0"/>
              </a:rPr>
              <a:t>– Task </a:t>
            </a:r>
            <a:r>
              <a:rPr lang="en-US" sz="1880" b="1" dirty="0" smtClean="0">
                <a:solidFill>
                  <a:srgbClr val="FF0000"/>
                </a:solidFill>
                <a:latin typeface="Arial" panose="020B0604020202020204" pitchFamily="34" charset="0"/>
                <a:cs typeface="Arial" panose="020B0604020202020204" pitchFamily="34" charset="0"/>
              </a:rPr>
              <a:t>07 </a:t>
            </a:r>
            <a:r>
              <a:rPr lang="en-US" sz="1880" dirty="0">
                <a:solidFill>
                  <a:srgbClr val="FF0000"/>
                </a:solidFill>
                <a:latin typeface="Arial" panose="020B0604020202020204" pitchFamily="34" charset="0"/>
                <a:cs typeface="Arial" panose="020B0604020202020204" pitchFamily="34" charset="0"/>
              </a:rPr>
              <a:t>– Analyse the stakeholder feedback against the initial clients scope and specification.</a:t>
            </a:r>
          </a:p>
          <a:p>
            <a:r>
              <a:rPr lang="en-US" sz="1880" b="1" dirty="0">
                <a:solidFill>
                  <a:srgbClr val="FF0000"/>
                </a:solidFill>
                <a:latin typeface="Arial" panose="020B0604020202020204" pitchFamily="34" charset="0"/>
                <a:cs typeface="Arial" panose="020B0604020202020204" pitchFamily="34" charset="0"/>
              </a:rPr>
              <a:t>D2.2 – Task </a:t>
            </a:r>
            <a:r>
              <a:rPr lang="en-US" sz="1880" b="1" dirty="0" smtClean="0">
                <a:solidFill>
                  <a:srgbClr val="FF0000"/>
                </a:solidFill>
                <a:latin typeface="Arial" panose="020B0604020202020204" pitchFamily="34" charset="0"/>
                <a:cs typeface="Arial" panose="020B0604020202020204" pitchFamily="34" charset="0"/>
              </a:rPr>
              <a:t>08 </a:t>
            </a:r>
            <a:r>
              <a:rPr lang="en-US" sz="1880" dirty="0">
                <a:solidFill>
                  <a:srgbClr val="FF0000"/>
                </a:solidFill>
                <a:latin typeface="Arial" panose="020B0604020202020204" pitchFamily="34" charset="0"/>
                <a:cs typeface="Arial" panose="020B0604020202020204" pitchFamily="34" charset="0"/>
              </a:rPr>
              <a:t>- Analyse their logical and physical designs against the clients scope and specification.</a:t>
            </a:r>
          </a:p>
        </p:txBody>
      </p:sp>
    </p:spTree>
    <p:extLst>
      <p:ext uri="{BB962C8B-B14F-4D97-AF65-F5344CB8AC3E}">
        <p14:creationId xmlns:p14="http://schemas.microsoft.com/office/powerpoint/2010/main" val="136120623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852494732"/>
              </p:ext>
            </p:extLst>
          </p:nvPr>
        </p:nvGraphicFramePr>
        <p:xfrm>
          <a:off x="179512" y="1052736"/>
          <a:ext cx="8784976" cy="5577840"/>
        </p:xfrm>
        <a:graphic>
          <a:graphicData uri="http://schemas.openxmlformats.org/drawingml/2006/table">
            <a:tbl>
              <a:tblPr firstRow="1" bandRow="1">
                <a:tableStyleId>{B301B821-A1FF-4177-AEE7-76D212191A09}</a:tableStyleId>
              </a:tblPr>
              <a:tblGrid>
                <a:gridCol w="2016224"/>
                <a:gridCol w="2448272"/>
                <a:gridCol w="2232248"/>
                <a:gridCol w="2088232"/>
              </a:tblGrid>
              <a:tr h="202312">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9">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464">
                <a:tc>
                  <a:txBody>
                    <a:bodyPr/>
                    <a:lstStyle/>
                    <a:p>
                      <a:r>
                        <a:rPr lang="en-US" sz="1200" dirty="0" smtClean="0">
                          <a:latin typeface="Arial" panose="020B0604020202020204" pitchFamily="34" charset="0"/>
                          <a:cs typeface="Arial" panose="020B0604020202020204" pitchFamily="34" charset="0"/>
                        </a:rPr>
                        <a:t>LO1 - Understanding the role of systems analysis and design in relation to the systems development lifecycle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P1 - </a:t>
                      </a:r>
                      <a:r>
                        <a:rPr kumimoji="0" lang="en-US" sz="1200" b="0" i="0" u="none" strike="noStrike" kern="1200" baseline="0" dirty="0" err="1" smtClean="0">
                          <a:solidFill>
                            <a:schemeClr val="dk1"/>
                          </a:solidFill>
                          <a:latin typeface="Arial" panose="020B0604020202020204" pitchFamily="34" charset="0"/>
                          <a:ea typeface="+mn-ea"/>
                          <a:cs typeface="Arial" panose="020B0604020202020204" pitchFamily="34" charset="0"/>
                        </a:rPr>
                        <a:t>Summarise</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the main components of the systems development life cycle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Compare and contrast a range of systems development life cycles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rowSpan="2">
                  <a:txBody>
                    <a:bodyPr/>
                    <a:lstStyle/>
                    <a:p>
                      <a:r>
                        <a:rPr lang="en-US" sz="1200" dirty="0" smtClean="0">
                          <a:latin typeface="Arial" panose="020B0604020202020204" pitchFamily="34" charset="0"/>
                          <a:cs typeface="Arial" panose="020B0604020202020204" pitchFamily="34" charset="0"/>
                        </a:rPr>
                        <a:t>LO2 - Be able to use investigative techniques to establish requirements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Explore the business requirements for an identified business system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different techniques to support the analysis of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r h="504056">
                <a:tc>
                  <a:txBody>
                    <a:bodyPr/>
                    <a:lstStyle/>
                    <a:p>
                      <a:r>
                        <a:rPr lang="en-US" sz="1200" dirty="0" smtClean="0">
                          <a:latin typeface="Arial" panose="020B0604020202020204" pitchFamily="34" charset="0"/>
                          <a:cs typeface="Arial" panose="020B0604020202020204" pitchFamily="34" charset="0"/>
                        </a:rPr>
                        <a:t>LO3 - Be able to develop and document models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P4 -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the three view approach to document the design model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Develop a set of Unified Modelling Language (UML) diagrams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Evaluate the design model for the identified business system against original business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rowSpan="2">
                  <a:txBody>
                    <a:bodyPr/>
                    <a:lstStyle/>
                    <a:p>
                      <a:r>
                        <a:rPr lang="en-US" sz="1200" dirty="0" smtClean="0">
                          <a:latin typeface="Arial" panose="020B0604020202020204" pitchFamily="34" charset="0"/>
                          <a:cs typeface="Arial" panose="020B0604020202020204" pitchFamily="34" charset="0"/>
                        </a:rPr>
                        <a:t>LO4 - Be able to create logical and physical designs for specified business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P5*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logical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Present the logical and physical designs for the identified business system to relevant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Refine the logical and physical designs for the identified business system incorporating any stakeholder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P6 -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physical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198" y="1052736"/>
            <a:ext cx="8786520" cy="5940088"/>
          </a:xfrm>
          <a:prstGeom prst="rect">
            <a:avLst/>
          </a:prstGeom>
        </p:spPr>
        <p:txBody>
          <a:bodyPr wrap="square">
            <a:spAutoFit/>
          </a:bodyPr>
          <a:lstStyle/>
          <a:p>
            <a:r>
              <a:rPr lang="en-US" sz="1840" b="1" dirty="0"/>
              <a:t>LO4: Be able to create logical and physical designs for specified business systems</a:t>
            </a:r>
          </a:p>
          <a:p>
            <a:r>
              <a:rPr lang="en-US" sz="1840" b="1" dirty="0"/>
              <a:t>P5: </a:t>
            </a:r>
            <a:r>
              <a:rPr lang="en-US" sz="1840" dirty="0"/>
              <a:t>Learners must create a logical design using appropriate diagramming techniques which are suitably annotated to provide a rationale for the stakeholders to consider.</a:t>
            </a:r>
          </a:p>
          <a:p>
            <a:r>
              <a:rPr lang="en-US" sz="1840" b="1" dirty="0"/>
              <a:t>P6</a:t>
            </a:r>
            <a:r>
              <a:rPr lang="en-US" sz="1840" dirty="0"/>
              <a:t>: Learners must create a physical design using suitable diagramming techniques; diagrams should be annotated to provide a rationale for the stakeholders to consider.</a:t>
            </a:r>
          </a:p>
          <a:p>
            <a:r>
              <a:rPr lang="en-US" sz="1840" b="1" dirty="0"/>
              <a:t>M3</a:t>
            </a:r>
            <a:r>
              <a:rPr lang="en-US" sz="1840" dirty="0"/>
              <a:t>: Learners are required to present their designs from P5 and P6 to the stakeholders for consideration. The evidence could take the form of a detailed report including the diagrams created, a presentation with detailed notes which also includes the diagrams, or a recording of learners presenting their findings to the stakeholders.</a:t>
            </a:r>
          </a:p>
          <a:p>
            <a:r>
              <a:rPr lang="en-US" sz="1840" b="1" dirty="0"/>
              <a:t>D2</a:t>
            </a:r>
            <a:r>
              <a:rPr lang="en-US" sz="1840" dirty="0"/>
              <a:t>: Learners are required to analyse their logical and physical designs, including any stakeholder feedback. The learners will need to show how they have considered the feedback and evaluated the designs themselves, and will need to confirm on what basis they have refined their designs. The evidence will be the record of any feedback, the outcomes of the analysis of the feedback along with learners’ own evaluation of the designs. This will be supported by the revised logical and physical designs and the rationale for the refinements made</a:t>
            </a:r>
            <a:r>
              <a:rPr lang="en-US" sz="1840" dirty="0" smtClean="0"/>
              <a:t>.</a:t>
            </a:r>
            <a:endParaRPr lang="en-GB" sz="184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93952730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632311"/>
          </a:xfrm>
          <a:prstGeom prst="rect">
            <a:avLst/>
          </a:prstGeom>
        </p:spPr>
        <p:txBody>
          <a:bodyPr wrap="square">
            <a:spAutoFit/>
          </a:bodyPr>
          <a:lstStyle/>
          <a:p>
            <a:pPr>
              <a:buClr>
                <a:srgbClr val="C00000"/>
              </a:buClr>
              <a:buSzPct val="80000"/>
            </a:pPr>
            <a:r>
              <a:rPr lang="en-US" sz="2000" b="1" dirty="0" smtClean="0"/>
              <a:t>P5.1 </a:t>
            </a:r>
            <a:r>
              <a:rPr lang="en-US" sz="2000" b="1" dirty="0"/>
              <a:t>Logical design, i.e.:</a:t>
            </a:r>
          </a:p>
          <a:p>
            <a:pPr marL="355600" indent="-355600">
              <a:buClr>
                <a:srgbClr val="C00000"/>
              </a:buClr>
              <a:buSzPct val="80000"/>
              <a:buFont typeface="Arial" panose="020B0604020202020204" pitchFamily="34" charset="0"/>
              <a:buChar char="►"/>
            </a:pPr>
            <a:r>
              <a:rPr lang="en-US" sz="2000" dirty="0" smtClean="0"/>
              <a:t>Platform </a:t>
            </a:r>
            <a:r>
              <a:rPr lang="en-US" sz="2000" dirty="0"/>
              <a:t>independent</a:t>
            </a:r>
          </a:p>
          <a:p>
            <a:pPr marL="355600" indent="-355600">
              <a:buClr>
                <a:srgbClr val="C00000"/>
              </a:buClr>
              <a:buSzPct val="80000"/>
              <a:buFont typeface="Arial" panose="020B0604020202020204" pitchFamily="34" charset="0"/>
              <a:buChar char="►"/>
            </a:pPr>
            <a:r>
              <a:rPr lang="en-US" sz="2000" dirty="0" smtClean="0"/>
              <a:t>Inputs</a:t>
            </a:r>
            <a:endParaRPr lang="en-US" sz="2000" dirty="0"/>
          </a:p>
          <a:p>
            <a:pPr marL="355600" indent="-355600">
              <a:buClr>
                <a:srgbClr val="C00000"/>
              </a:buClr>
              <a:buSzPct val="80000"/>
              <a:buFont typeface="Arial" panose="020B0604020202020204" pitchFamily="34" charset="0"/>
              <a:buChar char="►"/>
            </a:pPr>
            <a:r>
              <a:rPr lang="en-US" sz="2000" dirty="0" smtClean="0"/>
              <a:t>Outputs</a:t>
            </a:r>
            <a:endParaRPr lang="en-US" sz="2000" dirty="0"/>
          </a:p>
          <a:p>
            <a:pPr marL="355600" indent="-355600">
              <a:buClr>
                <a:srgbClr val="C00000"/>
              </a:buClr>
              <a:buSzPct val="80000"/>
              <a:buFont typeface="Arial" panose="020B0604020202020204" pitchFamily="34" charset="0"/>
              <a:buChar char="►"/>
            </a:pPr>
            <a:r>
              <a:rPr lang="en-US" sz="2000" dirty="0" smtClean="0"/>
              <a:t>Processes</a:t>
            </a:r>
            <a:endParaRPr lang="en-US" sz="2000" dirty="0"/>
          </a:p>
          <a:p>
            <a:pPr marL="355600" indent="-355600">
              <a:buClr>
                <a:srgbClr val="C00000"/>
              </a:buClr>
              <a:buSzPct val="80000"/>
              <a:buFont typeface="Arial" panose="020B0604020202020204" pitchFamily="34" charset="0"/>
              <a:buChar char="►"/>
            </a:pPr>
            <a:r>
              <a:rPr lang="en-US" sz="2000" dirty="0" smtClean="0"/>
              <a:t>Data</a:t>
            </a:r>
            <a:endParaRPr lang="en-US" sz="2000" dirty="0"/>
          </a:p>
          <a:p>
            <a:pPr>
              <a:buClr>
                <a:srgbClr val="C00000"/>
              </a:buClr>
              <a:buSzPct val="80000"/>
            </a:pPr>
            <a:r>
              <a:rPr lang="en-US" sz="2000" b="1" dirty="0" smtClean="0"/>
              <a:t>P6.2 </a:t>
            </a:r>
            <a:r>
              <a:rPr lang="en-US" sz="2000" b="1" dirty="0"/>
              <a:t>Physical design, i.e.:</a:t>
            </a:r>
          </a:p>
          <a:p>
            <a:pPr marL="355600" indent="-355600">
              <a:buClr>
                <a:srgbClr val="C00000"/>
              </a:buClr>
              <a:buSzPct val="80000"/>
              <a:buFont typeface="Arial" panose="020B0604020202020204" pitchFamily="34" charset="0"/>
              <a:buChar char="►"/>
            </a:pPr>
            <a:r>
              <a:rPr lang="en-US" sz="2000" dirty="0" smtClean="0"/>
              <a:t>Platform </a:t>
            </a:r>
            <a:r>
              <a:rPr lang="en-US" sz="2000" dirty="0"/>
              <a:t>dependent</a:t>
            </a:r>
          </a:p>
          <a:p>
            <a:pPr marL="355600" indent="-355600">
              <a:buClr>
                <a:srgbClr val="C00000"/>
              </a:buClr>
              <a:buSzPct val="80000"/>
              <a:buFont typeface="Arial" panose="020B0604020202020204" pitchFamily="34" charset="0"/>
              <a:buChar char="►"/>
            </a:pPr>
            <a:r>
              <a:rPr lang="en-US" sz="2000" dirty="0" smtClean="0"/>
              <a:t>Hardware</a:t>
            </a:r>
            <a:r>
              <a:rPr lang="en-US" sz="2000" dirty="0"/>
              <a:t>, e.g. Intel, AMD, HP, Sun, Apple, IBM</a:t>
            </a:r>
          </a:p>
          <a:p>
            <a:pPr marL="355600" indent="-355600">
              <a:buClr>
                <a:srgbClr val="C00000"/>
              </a:buClr>
              <a:buSzPct val="80000"/>
              <a:buFont typeface="Arial" panose="020B0604020202020204" pitchFamily="34" charset="0"/>
              <a:buChar char="►"/>
            </a:pPr>
            <a:r>
              <a:rPr lang="en-US" sz="2000" dirty="0" smtClean="0"/>
              <a:t>Software</a:t>
            </a:r>
            <a:r>
              <a:rPr lang="en-US" sz="2000" dirty="0"/>
              <a:t>, e.g. operating systems, Java, </a:t>
            </a:r>
            <a:r>
              <a:rPr lang="en-US" sz="2000" dirty="0" err="1"/>
              <a:t>.Net</a:t>
            </a:r>
            <a:r>
              <a:rPr lang="en-US" sz="2000" dirty="0"/>
              <a:t> Framework</a:t>
            </a:r>
          </a:p>
          <a:p>
            <a:pPr marL="355600" indent="-355600">
              <a:buClr>
                <a:srgbClr val="C00000"/>
              </a:buClr>
              <a:buSzPct val="80000"/>
              <a:buFont typeface="Arial" panose="020B0604020202020204" pitchFamily="34" charset="0"/>
              <a:buChar char="►"/>
            </a:pPr>
            <a:r>
              <a:rPr lang="en-US" sz="2000" dirty="0" smtClean="0"/>
              <a:t>Implementation </a:t>
            </a:r>
            <a:r>
              <a:rPr lang="en-US" sz="2000" dirty="0"/>
              <a:t>environment, e.g. web browser</a:t>
            </a:r>
          </a:p>
          <a:p>
            <a:pPr>
              <a:buClr>
                <a:srgbClr val="C00000"/>
              </a:buClr>
              <a:buSzPct val="80000"/>
            </a:pPr>
            <a:r>
              <a:rPr lang="en-US" sz="2000" b="1" dirty="0" smtClean="0"/>
              <a:t>M3.1 – Present findings to the client.</a:t>
            </a:r>
          </a:p>
          <a:p>
            <a:pPr>
              <a:buClr>
                <a:srgbClr val="C00000"/>
              </a:buClr>
              <a:buSzPct val="80000"/>
            </a:pPr>
            <a:r>
              <a:rPr lang="en-US" sz="2000" b="1" dirty="0" smtClean="0"/>
              <a:t>D2.1 </a:t>
            </a:r>
            <a:r>
              <a:rPr lang="en-US" sz="2000" b="1" dirty="0"/>
              <a:t>Refining designs based on stakeholder feedback, i.e.:</a:t>
            </a:r>
          </a:p>
          <a:p>
            <a:pPr marL="355600" indent="-355600">
              <a:buClr>
                <a:srgbClr val="C00000"/>
              </a:buClr>
              <a:buSzPct val="80000"/>
              <a:buFont typeface="Arial" panose="020B0604020202020204" pitchFamily="34" charset="0"/>
              <a:buChar char="►"/>
            </a:pPr>
            <a:r>
              <a:rPr lang="en-US" sz="2000" dirty="0" smtClean="0"/>
              <a:t>Analyse </a:t>
            </a:r>
            <a:r>
              <a:rPr lang="en-US" sz="2000" dirty="0"/>
              <a:t>the feedback:</a:t>
            </a:r>
          </a:p>
          <a:p>
            <a:pPr marL="711200" indent="-342900">
              <a:buClr>
                <a:srgbClr val="C00000"/>
              </a:buClr>
              <a:buSzPct val="100000"/>
              <a:buFont typeface="Wingdings" panose="05000000000000000000" pitchFamily="2" charset="2"/>
              <a:buChar char="§"/>
            </a:pPr>
            <a:r>
              <a:rPr lang="en-US" sz="2000" dirty="0" smtClean="0"/>
              <a:t>Identify </a:t>
            </a:r>
            <a:r>
              <a:rPr lang="en-US" sz="2000" dirty="0"/>
              <a:t>types of problems</a:t>
            </a:r>
          </a:p>
          <a:p>
            <a:pPr marL="711200" indent="-342900">
              <a:buClr>
                <a:srgbClr val="C00000"/>
              </a:buClr>
              <a:buSzPct val="100000"/>
              <a:buFont typeface="Wingdings" panose="05000000000000000000" pitchFamily="2" charset="2"/>
              <a:buChar char="§"/>
            </a:pPr>
            <a:r>
              <a:rPr lang="en-US" sz="2000" dirty="0" smtClean="0"/>
              <a:t>Determine </a:t>
            </a:r>
            <a:r>
              <a:rPr lang="en-US" sz="2000" dirty="0"/>
              <a:t>consistency of comments</a:t>
            </a:r>
          </a:p>
          <a:p>
            <a:pPr marL="355600" indent="-355600">
              <a:buClr>
                <a:srgbClr val="C00000"/>
              </a:buClr>
              <a:buSzPct val="80000"/>
              <a:buFont typeface="Arial" panose="020B0604020202020204" pitchFamily="34" charset="0"/>
              <a:buChar char="►"/>
            </a:pPr>
            <a:r>
              <a:rPr lang="en-US" sz="2000" dirty="0" smtClean="0"/>
              <a:t>Decision </a:t>
            </a:r>
            <a:r>
              <a:rPr lang="en-US" sz="2000" dirty="0"/>
              <a:t>on whether the refinements are viable</a:t>
            </a:r>
          </a:p>
          <a:p>
            <a:pPr marL="355600" indent="-355600">
              <a:buClr>
                <a:srgbClr val="C00000"/>
              </a:buClr>
              <a:buSzPct val="80000"/>
              <a:buFont typeface="Arial" panose="020B0604020202020204" pitchFamily="34" charset="0"/>
              <a:buChar char="►"/>
            </a:pPr>
            <a:r>
              <a:rPr lang="en-US" sz="2000" dirty="0" smtClean="0"/>
              <a:t>Make </a:t>
            </a:r>
            <a:r>
              <a:rPr lang="en-US" sz="2000" dirty="0"/>
              <a:t>changes to design in line with feedback and viability considerations</a:t>
            </a: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LO4 – Teaching Content</a:t>
            </a:r>
            <a:endParaRPr lang="en-GB" sz="3600" dirty="0"/>
          </a:p>
        </p:txBody>
      </p:sp>
    </p:spTree>
    <p:extLst>
      <p:ext uri="{BB962C8B-B14F-4D97-AF65-F5344CB8AC3E}">
        <p14:creationId xmlns:p14="http://schemas.microsoft.com/office/powerpoint/2010/main" val="112461223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LO4 – Assessment Guidance</a:t>
            </a: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1452357972"/>
              </p:ext>
            </p:extLst>
          </p:nvPr>
        </p:nvGraphicFramePr>
        <p:xfrm>
          <a:off x="161444" y="1077808"/>
          <a:ext cx="8811394" cy="5519544"/>
        </p:xfrm>
        <a:graphic>
          <a:graphicData uri="http://schemas.openxmlformats.org/drawingml/2006/table">
            <a:tbl>
              <a:tblPr firstRow="1" bandRow="1">
                <a:tableStyleId>{5C22544A-7EE6-4342-B048-85BDC9FD1C3A}</a:tableStyleId>
              </a:tblPr>
              <a:tblGrid>
                <a:gridCol w="4122524"/>
                <a:gridCol w="4688870"/>
              </a:tblGrid>
              <a:tr h="8564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baseline="0" dirty="0" smtClean="0">
                          <a:solidFill>
                            <a:schemeClr val="lt1"/>
                          </a:solidFill>
                          <a:latin typeface="Arial" panose="020B0604020202020204" pitchFamily="34" charset="0"/>
                          <a:ea typeface="+mn-ea"/>
                          <a:cs typeface="Arial" panose="020B0604020202020204" pitchFamily="34" charset="0"/>
                        </a:rPr>
                        <a:t>Meaningful employer involvement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baseline="0" dirty="0" smtClean="0">
                          <a:solidFill>
                            <a:schemeClr val="lt1"/>
                          </a:solidFill>
                          <a:latin typeface="Arial" panose="020B0604020202020204" pitchFamily="34" charset="0"/>
                          <a:ea typeface="+mn-ea"/>
                          <a:cs typeface="Arial" panose="020B0604020202020204" pitchFamily="34" charset="0"/>
                        </a:rPr>
                        <a:t>Suggestion/ideas for </a:t>
                      </a:r>
                      <a:r>
                        <a:rPr kumimoji="0" lang="en-US" sz="2400" b="0" i="0" u="none" strike="noStrike" kern="1200" baseline="0" dirty="0" err="1" smtClean="0">
                          <a:solidFill>
                            <a:schemeClr val="lt1"/>
                          </a:solidFill>
                          <a:latin typeface="Arial" panose="020B0604020202020204" pitchFamily="34" charset="0"/>
                          <a:ea typeface="+mn-ea"/>
                          <a:cs typeface="Arial" panose="020B0604020202020204" pitchFamily="34" charset="0"/>
                        </a:rPr>
                        <a:t>centres</a:t>
                      </a:r>
                      <a:r>
                        <a:rPr kumimoji="0" lang="en-US" sz="2400" b="0" i="0" u="none" strike="noStrike" kern="1200" baseline="0" dirty="0" smtClean="0">
                          <a:solidFill>
                            <a:schemeClr val="lt1"/>
                          </a:solidFill>
                          <a:latin typeface="Arial" panose="020B0604020202020204" pitchFamily="34" charset="0"/>
                          <a:ea typeface="+mn-ea"/>
                          <a:cs typeface="Arial" panose="020B0604020202020204" pitchFamily="34" charset="0"/>
                        </a:rPr>
                        <a:t> when delivering this unit 	</a:t>
                      </a:r>
                    </a:p>
                  </a:txBody>
                  <a:tcPr/>
                </a:tc>
              </a:tr>
              <a:tr h="4663063">
                <a:tc>
                  <a:txBody>
                    <a:bodyPr/>
                    <a:lstStyle/>
                    <a:p>
                      <a:r>
                        <a:rPr lang="en-US" sz="2400" dirty="0" smtClean="0">
                          <a:latin typeface="Arial" panose="020B0604020202020204" pitchFamily="34" charset="0"/>
                          <a:cs typeface="Arial" panose="020B0604020202020204" pitchFamily="34" charset="0"/>
                        </a:rPr>
                        <a:t>4. Industry practitioners operating as ‘expert witnesses’ that contribute to the assessment of a learner’s work or practice, operating within a specified assessment framework. This may be a specific project(s), exercise(s) or examination(s), or all assessments for a qualification.</a:t>
                      </a:r>
                      <a:endParaRPr lang="en-GB" sz="2400" dirty="0">
                        <a:latin typeface="Arial" panose="020B0604020202020204" pitchFamily="34" charset="0"/>
                        <a:cs typeface="Arial" panose="020B0604020202020204" pitchFamily="34" charset="0"/>
                      </a:endParaRPr>
                    </a:p>
                  </a:txBody>
                  <a:tcPr/>
                </a:tc>
                <a:tc>
                  <a:txBody>
                    <a:bodyPr/>
                    <a:lstStyle/>
                    <a:p>
                      <a:r>
                        <a:rPr lang="en-US" sz="2400" dirty="0" smtClean="0">
                          <a:latin typeface="Arial" panose="020B0604020202020204" pitchFamily="34" charset="0"/>
                          <a:cs typeface="Arial" panose="020B0604020202020204" pitchFamily="34" charset="0"/>
                        </a:rPr>
                        <a:t>The systems analyst could observe elements of a </a:t>
                      </a:r>
                      <a:r>
                        <a:rPr lang="en-US" sz="2400" dirty="0" err="1" smtClean="0">
                          <a:latin typeface="Arial" panose="020B0604020202020204" pitchFamily="34" charset="0"/>
                          <a:cs typeface="Arial" panose="020B0604020202020204" pitchFamily="34" charset="0"/>
                        </a:rPr>
                        <a:t>centre</a:t>
                      </a:r>
                      <a:r>
                        <a:rPr lang="en-US" sz="2400" dirty="0" smtClean="0">
                          <a:latin typeface="Arial" panose="020B0604020202020204" pitchFamily="34" charset="0"/>
                          <a:cs typeface="Arial" panose="020B0604020202020204" pitchFamily="34" charset="0"/>
                        </a:rPr>
                        <a:t> based project or observe learners working on real projects in the work place. It is important that the expert witnesses knows to include ephemeral communication skills and methods as well as demonstration of skills such as questioning, document scrutiny and the creation of designs.</a:t>
                      </a:r>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9179938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930836"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With </a:t>
            </a:r>
            <a:r>
              <a:rPr lang="en-US" dirty="0"/>
              <a:t>the business requirements </a:t>
            </a:r>
            <a:r>
              <a:rPr lang="en-US" dirty="0" smtClean="0"/>
              <a:t>defined</a:t>
            </a:r>
            <a:r>
              <a:rPr lang="en-US" dirty="0"/>
              <a:t>, </a:t>
            </a:r>
            <a:r>
              <a:rPr lang="en-US" dirty="0" smtClean="0"/>
              <a:t>and the </a:t>
            </a:r>
            <a:r>
              <a:rPr lang="en-US" dirty="0"/>
              <a:t>scope of your application </a:t>
            </a:r>
            <a:r>
              <a:rPr lang="en-US" dirty="0" smtClean="0"/>
              <a:t>agreed </a:t>
            </a:r>
            <a:r>
              <a:rPr lang="en-US" dirty="0"/>
              <a:t>upon, and you have a conceptual </a:t>
            </a:r>
            <a:r>
              <a:rPr lang="en-US" dirty="0" smtClean="0"/>
              <a:t>design, </a:t>
            </a:r>
            <a:r>
              <a:rPr lang="en-US" dirty="0"/>
              <a:t>now you need to translate your requirements into a system deliverable. </a:t>
            </a:r>
            <a:r>
              <a:rPr lang="en-US" dirty="0" smtClean="0"/>
              <a:t>This means creating </a:t>
            </a:r>
            <a:r>
              <a:rPr lang="en-US" dirty="0"/>
              <a:t>the logical and physical design for the </a:t>
            </a:r>
            <a:r>
              <a:rPr lang="en-US" dirty="0" smtClean="0"/>
              <a:t>system change and</a:t>
            </a:r>
            <a:r>
              <a:rPr lang="en-US" dirty="0"/>
              <a:t>, in the process, define the </a:t>
            </a:r>
            <a:r>
              <a:rPr lang="en-US" dirty="0" smtClean="0"/>
              <a:t>platform, inputs, outputs, processes and data needed..</a:t>
            </a:r>
            <a:endParaRPr lang="en-US" dirty="0"/>
          </a:p>
          <a:p>
            <a:pPr marL="285750" indent="-285750">
              <a:buClr>
                <a:srgbClr val="C00000"/>
              </a:buClr>
              <a:buSzPct val="80000"/>
              <a:buFont typeface="Arial" panose="020B0604020202020204" pitchFamily="34" charset="0"/>
              <a:buChar char="►"/>
            </a:pPr>
            <a:r>
              <a:rPr lang="en-US" dirty="0" smtClean="0"/>
              <a:t>The </a:t>
            </a:r>
            <a:r>
              <a:rPr lang="en-US" dirty="0"/>
              <a:t>logical design is more conceptual and abstract than the physical design. In the logical design, you look at the logical relationships among the objects. In the physical design, you look at the most effective way of storing and retrieving the objects.</a:t>
            </a:r>
          </a:p>
          <a:p>
            <a:pPr marL="285750" indent="-285750">
              <a:buClr>
                <a:srgbClr val="C00000"/>
              </a:buClr>
              <a:buSzPct val="80000"/>
              <a:buFont typeface="Arial" panose="020B0604020202020204" pitchFamily="34" charset="0"/>
              <a:buChar char="►"/>
            </a:pPr>
            <a:r>
              <a:rPr lang="en-US" b="1" dirty="0" smtClean="0">
                <a:solidFill>
                  <a:srgbClr val="FF0000"/>
                </a:solidFill>
              </a:rPr>
              <a:t>Platform independent </a:t>
            </a:r>
            <a:r>
              <a:rPr lang="en-US" dirty="0" smtClean="0"/>
              <a:t>– the first thing you need to consider before populating data on a system is the platform (operating system or system architecture). Part of this is covered under physical design. To make the system platform independent will mean running the system on an open source or OS non specific code and therefor the formation of the data needs to be aligned with this format. Data gathered will need to be generic, e.g. RTF format gathered, be stored in a logical manner (e.g. comma delimited) and be cross compatible with systems.</a:t>
            </a:r>
            <a:endParaRPr lang="en-US"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pic>
        <p:nvPicPr>
          <p:cNvPr id="2050" name="Picture 2" descr="Image result for Logical design specification"/>
          <p:cNvPicPr>
            <a:picLocks noChangeAspect="1" noChangeArrowheads="1"/>
          </p:cNvPicPr>
          <p:nvPr/>
        </p:nvPicPr>
        <p:blipFill rotWithShape="1">
          <a:blip r:embed="rId3">
            <a:extLst>
              <a:ext uri="{28A0092B-C50C-407E-A947-70E740481C1C}">
                <a14:useLocalDpi xmlns:a14="http://schemas.microsoft.com/office/drawing/2010/main" val="0"/>
              </a:ext>
            </a:extLst>
          </a:blip>
          <a:srcRect l="16983" t="9433" r="41544" b="5340"/>
          <a:stretch/>
        </p:blipFill>
        <p:spPr bwMode="auto">
          <a:xfrm>
            <a:off x="7092280" y="1052736"/>
            <a:ext cx="1872208" cy="233439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Logical design specification"/>
          <p:cNvPicPr>
            <a:picLocks noChangeAspect="1" noChangeArrowheads="1"/>
          </p:cNvPicPr>
          <p:nvPr/>
        </p:nvPicPr>
        <p:blipFill rotWithShape="1">
          <a:blip r:embed="rId3">
            <a:extLst>
              <a:ext uri="{28A0092B-C50C-407E-A947-70E740481C1C}">
                <a14:useLocalDpi xmlns:a14="http://schemas.microsoft.com/office/drawing/2010/main" val="0"/>
              </a:ext>
            </a:extLst>
          </a:blip>
          <a:srcRect l="59641" t="7856" r="8366" b="3762"/>
          <a:stretch/>
        </p:blipFill>
        <p:spPr bwMode="auto">
          <a:xfrm>
            <a:off x="7092280" y="3392604"/>
            <a:ext cx="1872208" cy="3276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53967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586145"/>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00" b="1" dirty="0" smtClean="0">
                <a:solidFill>
                  <a:srgbClr val="FF0000"/>
                </a:solidFill>
              </a:rPr>
              <a:t>Inputs</a:t>
            </a:r>
            <a:r>
              <a:rPr lang="en-US" sz="1700" dirty="0" smtClean="0">
                <a:solidFill>
                  <a:srgbClr val="FF0000"/>
                </a:solidFill>
              </a:rPr>
              <a:t> </a:t>
            </a:r>
            <a:r>
              <a:rPr lang="en-US" sz="1700" dirty="0" smtClean="0"/>
              <a:t>– This is how the data is transferred to the </a:t>
            </a:r>
            <a:r>
              <a:rPr lang="en-US" sz="1700" dirty="0" err="1" smtClean="0"/>
              <a:t>bnew</a:t>
            </a:r>
            <a:r>
              <a:rPr lang="en-US" sz="1700" dirty="0" smtClean="0"/>
              <a:t> system and things that need to be considered when doing so, in real time and before the system is first populated. Objectives for this include being Effective, accurate, Easy to use, Consistent, Attractive and Simple. Expected considerations include:</a:t>
            </a:r>
          </a:p>
          <a:p>
            <a:pPr marL="627063" indent="-355600">
              <a:buClr>
                <a:srgbClr val="C00000"/>
              </a:buClr>
              <a:buSzPct val="100000"/>
              <a:buFont typeface="+mj-lt"/>
              <a:buAutoNum type="arabicPeriod"/>
            </a:pPr>
            <a:r>
              <a:rPr lang="en-US" sz="1700" dirty="0"/>
              <a:t>Input forms should be easy to fill out, purposeful, facilitate accurate completion, and attractive</a:t>
            </a:r>
          </a:p>
          <a:p>
            <a:pPr marL="627063" indent="-355600">
              <a:buClr>
                <a:srgbClr val="C00000"/>
              </a:buClr>
              <a:buSzPct val="100000"/>
              <a:buFont typeface="+mj-lt"/>
              <a:buAutoNum type="arabicPeriod"/>
            </a:pPr>
            <a:r>
              <a:rPr lang="en-US" sz="1700" dirty="0" smtClean="0"/>
              <a:t>Screens </a:t>
            </a:r>
            <a:r>
              <a:rPr lang="en-US" sz="1700" dirty="0"/>
              <a:t>should be simple, consistent, facilitate navigation, and attractive</a:t>
            </a:r>
          </a:p>
          <a:p>
            <a:pPr marL="627063" indent="-355600">
              <a:buClr>
                <a:srgbClr val="C00000"/>
              </a:buClr>
              <a:buSzPct val="100000"/>
              <a:buFont typeface="+mj-lt"/>
              <a:buAutoNum type="arabicPeriod"/>
            </a:pPr>
            <a:r>
              <a:rPr lang="en-US" sz="1700" dirty="0" smtClean="0"/>
              <a:t>Web-forms </a:t>
            </a:r>
            <a:r>
              <a:rPr lang="en-US" sz="1700" dirty="0"/>
              <a:t>should use a variety of input methods, provide clear instructions, demonstrate a logical entry sequence, provide a feedback screen, separate a lengthy form into simpler forms on separate </a:t>
            </a:r>
            <a:r>
              <a:rPr lang="en-US" sz="1700" dirty="0" smtClean="0"/>
              <a:t>pages</a:t>
            </a:r>
            <a:endParaRPr lang="en-US" sz="1700" b="1" dirty="0">
              <a:solidFill>
                <a:srgbClr val="FF0000"/>
              </a:solidFill>
            </a:endParaRPr>
          </a:p>
          <a:p>
            <a:pPr marL="285750" lvl="7" indent="-285750">
              <a:buClr>
                <a:srgbClr val="C00000"/>
              </a:buClr>
              <a:buSzPct val="80000"/>
              <a:buFont typeface="Arial" panose="020B0604020202020204" pitchFamily="34" charset="0"/>
              <a:buChar char="►"/>
            </a:pPr>
            <a:r>
              <a:rPr lang="en-US" sz="1700" dirty="0"/>
              <a:t>Objectives should include Effective </a:t>
            </a:r>
            <a:r>
              <a:rPr lang="en-US" sz="1700" dirty="0" smtClean="0"/>
              <a:t>coding, Efficient </a:t>
            </a:r>
            <a:r>
              <a:rPr lang="en-US" sz="1700" dirty="0"/>
              <a:t>data </a:t>
            </a:r>
            <a:r>
              <a:rPr lang="en-US" sz="1700" dirty="0" smtClean="0"/>
              <a:t>capture, Effective </a:t>
            </a:r>
            <a:r>
              <a:rPr lang="en-US" sz="1700" dirty="0"/>
              <a:t>data </a:t>
            </a:r>
            <a:r>
              <a:rPr lang="en-US" sz="1700" dirty="0" smtClean="0"/>
              <a:t>capture and Effective </a:t>
            </a:r>
            <a:r>
              <a:rPr lang="en-US" sz="1700" dirty="0"/>
              <a:t>input </a:t>
            </a:r>
            <a:r>
              <a:rPr lang="en-US" sz="1700" dirty="0" smtClean="0"/>
              <a:t>validation</a:t>
            </a:r>
          </a:p>
          <a:p>
            <a:pPr marL="285750" lvl="7" indent="-285750">
              <a:buClr>
                <a:srgbClr val="C00000"/>
              </a:buClr>
              <a:buSzPct val="80000"/>
              <a:buFont typeface="Arial" panose="020B0604020202020204" pitchFamily="34" charset="0"/>
              <a:buChar char="►"/>
            </a:pPr>
            <a:r>
              <a:rPr lang="en-US" sz="1700" dirty="0" smtClean="0"/>
              <a:t>And expected guidelines </a:t>
            </a:r>
            <a:r>
              <a:rPr lang="en-US" sz="1700" dirty="0"/>
              <a:t>should include Reduce data input </a:t>
            </a:r>
            <a:r>
              <a:rPr lang="en-US" sz="1700" dirty="0" smtClean="0"/>
              <a:t>volume, Keep </a:t>
            </a:r>
            <a:r>
              <a:rPr lang="en-US" sz="1700" dirty="0"/>
              <a:t>codes concise, stable, unique, sortable, simple, uniform, modifiable, and </a:t>
            </a:r>
            <a:r>
              <a:rPr lang="en-US" sz="1700" dirty="0" smtClean="0"/>
              <a:t>meaningful, Input </a:t>
            </a:r>
            <a:r>
              <a:rPr lang="en-US" sz="1700" dirty="0"/>
              <a:t>necessary data </a:t>
            </a:r>
            <a:r>
              <a:rPr lang="en-US" sz="1700" dirty="0" smtClean="0"/>
              <a:t>only, Do </a:t>
            </a:r>
            <a:r>
              <a:rPr lang="en-US" sz="1700" dirty="0"/>
              <a:t>not input data that can be computed/retrieved from the </a:t>
            </a:r>
            <a:r>
              <a:rPr lang="en-US" sz="1700" dirty="0" smtClean="0"/>
              <a:t>system, Provide </a:t>
            </a:r>
            <a:r>
              <a:rPr lang="en-US" sz="1700" dirty="0"/>
              <a:t>default values when </a:t>
            </a:r>
            <a:r>
              <a:rPr lang="en-US" sz="1700" dirty="0" smtClean="0"/>
              <a:t>appropriate</a:t>
            </a:r>
          </a:p>
          <a:p>
            <a:pPr marL="285750" lvl="7" indent="-285750">
              <a:buClr>
                <a:srgbClr val="C00000"/>
              </a:buClr>
              <a:buSzPct val="80000"/>
              <a:buFont typeface="Arial" panose="020B0604020202020204" pitchFamily="34" charset="0"/>
              <a:buChar char="►"/>
            </a:pPr>
            <a:r>
              <a:rPr lang="en-US" sz="1700" dirty="0" smtClean="0"/>
              <a:t>To reduce </a:t>
            </a:r>
            <a:r>
              <a:rPr lang="en-US" sz="1700" dirty="0"/>
              <a:t>data input </a:t>
            </a:r>
            <a:r>
              <a:rPr lang="en-US" sz="1700" dirty="0" smtClean="0"/>
              <a:t>error the input method should also include:</a:t>
            </a:r>
            <a:endParaRPr lang="en-US" sz="1700" dirty="0"/>
          </a:p>
          <a:p>
            <a:pPr marL="627063" lvl="7" indent="-285750">
              <a:buClr>
                <a:srgbClr val="C00000"/>
              </a:buClr>
              <a:buSzPct val="100000"/>
              <a:buFont typeface="Wingdings" panose="05000000000000000000" pitchFamily="2" charset="2"/>
              <a:buChar char="§"/>
            </a:pPr>
            <a:r>
              <a:rPr lang="en-US" sz="1700" dirty="0" smtClean="0"/>
              <a:t>Validate input transactions to avoid submitting wrong or unauthorized data and to prevent unauthorized action</a:t>
            </a:r>
          </a:p>
          <a:p>
            <a:pPr marL="627063" lvl="7" indent="-285750">
              <a:buClr>
                <a:srgbClr val="C00000"/>
              </a:buClr>
              <a:buSzPct val="100000"/>
              <a:buFont typeface="Wingdings" panose="05000000000000000000" pitchFamily="2" charset="2"/>
              <a:buChar char="§"/>
            </a:pPr>
            <a:r>
              <a:rPr lang="en-US" sz="1700" dirty="0" smtClean="0"/>
              <a:t>Validate input data to prevent missing data, incorrect field length, type, range, value, cross-reference, un-match data.</a:t>
            </a:r>
            <a:endParaRPr lang="en-US" sz="170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426321428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b="1" dirty="0" smtClean="0">
                <a:solidFill>
                  <a:srgbClr val="FF0000"/>
                </a:solidFill>
              </a:rPr>
              <a:t>Outputs</a:t>
            </a:r>
            <a:r>
              <a:rPr lang="en-US" sz="1900" dirty="0" smtClean="0">
                <a:solidFill>
                  <a:srgbClr val="FF0000"/>
                </a:solidFill>
              </a:rPr>
              <a:t> </a:t>
            </a:r>
            <a:r>
              <a:rPr lang="en-US" sz="1900" dirty="0"/>
              <a:t>- One output of the logical design is a set of entities and attributes corresponding to fact tables and dimension tables. Another output of mapping is operational data from your source into subject-oriented information in your target data warehouse schema. You identify business subjects or fields of data, define relationships between business subjects, and name the attributes for each subject</a:t>
            </a:r>
            <a:r>
              <a:rPr lang="en-US" sz="1900" dirty="0" smtClean="0"/>
              <a:t>. </a:t>
            </a:r>
          </a:p>
          <a:p>
            <a:pPr marL="285750" indent="-285750">
              <a:buClr>
                <a:srgbClr val="C00000"/>
              </a:buClr>
              <a:buSzPct val="80000"/>
              <a:buFont typeface="Arial" panose="020B0604020202020204" pitchFamily="34" charset="0"/>
              <a:buChar char="►"/>
            </a:pPr>
            <a:r>
              <a:rPr lang="en-US" sz="1900" dirty="0" smtClean="0"/>
              <a:t>Output design should have the objective </a:t>
            </a:r>
            <a:r>
              <a:rPr lang="en-US" sz="1900" dirty="0"/>
              <a:t>of being </a:t>
            </a:r>
            <a:r>
              <a:rPr lang="en-US" sz="1900" dirty="0" smtClean="0"/>
              <a:t>Purposeful, Meaningful, Adequate, Appropriate distribution, Timely and of an Appropriate medium.</a:t>
            </a:r>
          </a:p>
          <a:p>
            <a:pPr marL="285750" indent="-285750">
              <a:buClr>
                <a:srgbClr val="C00000"/>
              </a:buClr>
              <a:buSzPct val="80000"/>
              <a:buFont typeface="Arial" panose="020B0604020202020204" pitchFamily="34" charset="0"/>
              <a:buChar char="►"/>
            </a:pPr>
            <a:r>
              <a:rPr lang="en-US" sz="1900" dirty="0" smtClean="0"/>
              <a:t>Guidelines </a:t>
            </a:r>
            <a:r>
              <a:rPr lang="en-US" sz="1900" dirty="0"/>
              <a:t>should include Consider usage factors before choosing an output technology/medium </a:t>
            </a:r>
            <a:r>
              <a:rPr lang="en-US" sz="1900" dirty="0" smtClean="0"/>
              <a:t>, Avoid </a:t>
            </a:r>
            <a:r>
              <a:rPr lang="en-US" sz="1900" dirty="0"/>
              <a:t>output </a:t>
            </a:r>
            <a:r>
              <a:rPr lang="en-US" sz="1900" dirty="0" smtClean="0"/>
              <a:t>bias, Consider </a:t>
            </a:r>
            <a:r>
              <a:rPr lang="en-US" sz="1900" dirty="0"/>
              <a:t>functional and stylistic attributes in designing printed </a:t>
            </a:r>
            <a:r>
              <a:rPr lang="en-US" sz="1900" dirty="0" smtClean="0"/>
              <a:t>reports and Keep </a:t>
            </a:r>
            <a:r>
              <a:rPr lang="en-US" sz="1900" dirty="0"/>
              <a:t>screen output simple, consistent, easy to navigate, and </a:t>
            </a:r>
            <a:r>
              <a:rPr lang="en-US" sz="1900" dirty="0" smtClean="0"/>
              <a:t>attractive.</a:t>
            </a:r>
          </a:p>
          <a:p>
            <a:pPr marL="285750" indent="-285750">
              <a:buClr>
                <a:srgbClr val="C00000"/>
              </a:buClr>
              <a:buSzPct val="80000"/>
              <a:buFont typeface="Arial" panose="020B0604020202020204" pitchFamily="34" charset="0"/>
              <a:buChar char="►"/>
            </a:pPr>
            <a:r>
              <a:rPr lang="en-US" sz="1900" dirty="0" smtClean="0"/>
              <a:t>Output methods should include:</a:t>
            </a:r>
          </a:p>
          <a:p>
            <a:pPr marL="627063" indent="-285750">
              <a:buClr>
                <a:srgbClr val="C00000"/>
              </a:buClr>
              <a:buSzPct val="100000"/>
              <a:buFont typeface="Wingdings" panose="05000000000000000000" pitchFamily="2" charset="2"/>
              <a:buChar char="§"/>
            </a:pPr>
            <a:r>
              <a:rPr lang="en-US" sz="1900" dirty="0" smtClean="0"/>
              <a:t>Print and Screen</a:t>
            </a:r>
            <a:endParaRPr lang="en-US" sz="1900" dirty="0"/>
          </a:p>
          <a:p>
            <a:pPr marL="627063" indent="-285750">
              <a:buClr>
                <a:srgbClr val="C00000"/>
              </a:buClr>
              <a:buSzPct val="100000"/>
              <a:buFont typeface="Wingdings" panose="05000000000000000000" pitchFamily="2" charset="2"/>
              <a:buChar char="§"/>
            </a:pPr>
            <a:r>
              <a:rPr lang="en-US" sz="1900" dirty="0"/>
              <a:t>Audio</a:t>
            </a:r>
          </a:p>
          <a:p>
            <a:pPr marL="627063" indent="-285750">
              <a:buClr>
                <a:srgbClr val="C00000"/>
              </a:buClr>
              <a:buSzPct val="100000"/>
              <a:buFont typeface="Wingdings" panose="05000000000000000000" pitchFamily="2" charset="2"/>
              <a:buChar char="§"/>
            </a:pPr>
            <a:r>
              <a:rPr lang="en-US" sz="1900" dirty="0"/>
              <a:t>Microform</a:t>
            </a:r>
          </a:p>
          <a:p>
            <a:pPr marL="627063" indent="-285750">
              <a:buClr>
                <a:srgbClr val="C00000"/>
              </a:buClr>
              <a:buSzPct val="100000"/>
              <a:buFont typeface="Wingdings" panose="05000000000000000000" pitchFamily="2" charset="2"/>
              <a:buChar char="§"/>
            </a:pPr>
            <a:r>
              <a:rPr lang="en-US" sz="1900" dirty="0"/>
              <a:t>CD-ROM or DVD</a:t>
            </a:r>
          </a:p>
          <a:p>
            <a:pPr marL="627063" indent="-285750">
              <a:buClr>
                <a:srgbClr val="C00000"/>
              </a:buClr>
              <a:buSzPct val="100000"/>
              <a:buFont typeface="Wingdings" panose="05000000000000000000" pitchFamily="2" charset="2"/>
              <a:buChar char="§"/>
            </a:pPr>
            <a:r>
              <a:rPr lang="en-US" sz="1900" dirty="0"/>
              <a:t>Electronic</a:t>
            </a:r>
          </a:p>
          <a:p>
            <a:pPr marL="627063" indent="-285750">
              <a:buClr>
                <a:srgbClr val="C00000"/>
              </a:buClr>
              <a:buSzPct val="100000"/>
              <a:buFont typeface="Wingdings" panose="05000000000000000000" pitchFamily="2" charset="2"/>
              <a:buChar char="§"/>
            </a:pPr>
            <a:r>
              <a:rPr lang="en-US" sz="1900" dirty="0"/>
              <a:t>Web-based </a:t>
            </a:r>
            <a:r>
              <a:rPr lang="en-US" sz="1900" dirty="0" smtClean="0"/>
              <a:t>documents</a:t>
            </a:r>
            <a:endParaRPr lang="en-US" sz="190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219097320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42159</TotalTime>
  <Words>3280</Words>
  <Application>Microsoft Office PowerPoint</Application>
  <PresentationFormat>On-screen Show (4:3)</PresentationFormat>
  <Paragraphs>164</Paragraphs>
  <Slides>17</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Assignment Scenario</vt:lpstr>
      <vt:lpstr>Assessment Criteria</vt:lpstr>
      <vt:lpstr>Assessment Criteria</vt:lpstr>
      <vt:lpstr>LO4 – Teaching Content</vt:lpstr>
      <vt:lpstr>LO4 – Assessment Guidance</vt:lpstr>
      <vt:lpstr>P5.1 – Logical Design</vt:lpstr>
      <vt:lpstr>P5.1 – Logical Design</vt:lpstr>
      <vt:lpstr>P5.1 – Logical Design</vt:lpstr>
      <vt:lpstr>P5.1 – Logical Design</vt:lpstr>
      <vt:lpstr>P5.2 – Logical Design Model</vt:lpstr>
      <vt:lpstr>P6.1 – Physical Design Model</vt:lpstr>
      <vt:lpstr>P6.1 – Physical Design Model</vt:lpstr>
      <vt:lpstr>P6.1 – Physical Design Model</vt:lpstr>
      <vt:lpstr>M3.1 – Present your Findings</vt:lpstr>
      <vt:lpstr>D2.2 – Analyse your Logical and Physical Designs</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1455</cp:revision>
  <cp:lastPrinted>2014-01-22T18:25:48Z</cp:lastPrinted>
  <dcterms:created xsi:type="dcterms:W3CDTF">2008-03-12T11:01:44Z</dcterms:created>
  <dcterms:modified xsi:type="dcterms:W3CDTF">2018-01-18T16:46:29Z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